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2"/>
  </p:sldMasterIdLst>
  <p:notesMasterIdLst>
    <p:notesMasterId r:id="rId16"/>
  </p:notesMasterIdLst>
  <p:sldIdLst>
    <p:sldId id="266" r:id="rId3"/>
    <p:sldId id="267" r:id="rId4"/>
    <p:sldId id="268" r:id="rId5"/>
    <p:sldId id="269" r:id="rId6"/>
    <p:sldId id="270" r:id="rId7"/>
    <p:sldId id="272" r:id="rId8"/>
    <p:sldId id="273" r:id="rId9"/>
    <p:sldId id="274" r:id="rId10"/>
    <p:sldId id="275" r:id="rId11"/>
    <p:sldId id="276" r:id="rId12"/>
    <p:sldId id="277" r:id="rId13"/>
    <p:sldId id="278" r:id="rId14"/>
    <p:sldId id="279" r:id="rId15"/>
  </p:sldIdLst>
  <p:sldSz cx="6858000" cy="9906000" type="A4"/>
  <p:notesSz cx="6858000" cy="9144000"/>
  <p:defaultTextStyle>
    <a:defPPr>
      <a:defRPr lang="en-US"/>
    </a:defPPr>
    <a:lvl1pPr marL="0" algn="l" defTabSz="957925" rtl="0" eaLnBrk="1" latinLnBrk="0" hangingPunct="1">
      <a:defRPr sz="1900" kern="1200">
        <a:solidFill>
          <a:schemeClr val="tx1"/>
        </a:solidFill>
        <a:latin typeface="+mn-lt"/>
        <a:ea typeface="+mn-ea"/>
        <a:cs typeface="+mn-cs"/>
      </a:defRPr>
    </a:lvl1pPr>
    <a:lvl2pPr marL="478963" algn="l" defTabSz="957925" rtl="0" eaLnBrk="1" latinLnBrk="0" hangingPunct="1">
      <a:defRPr sz="1900" kern="1200">
        <a:solidFill>
          <a:schemeClr val="tx1"/>
        </a:solidFill>
        <a:latin typeface="+mn-lt"/>
        <a:ea typeface="+mn-ea"/>
        <a:cs typeface="+mn-cs"/>
      </a:defRPr>
    </a:lvl2pPr>
    <a:lvl3pPr marL="957925" algn="l" defTabSz="957925" rtl="0" eaLnBrk="1" latinLnBrk="0" hangingPunct="1">
      <a:defRPr sz="1900" kern="1200">
        <a:solidFill>
          <a:schemeClr val="tx1"/>
        </a:solidFill>
        <a:latin typeface="+mn-lt"/>
        <a:ea typeface="+mn-ea"/>
        <a:cs typeface="+mn-cs"/>
      </a:defRPr>
    </a:lvl3pPr>
    <a:lvl4pPr marL="1436888" algn="l" defTabSz="957925" rtl="0" eaLnBrk="1" latinLnBrk="0" hangingPunct="1">
      <a:defRPr sz="1900" kern="1200">
        <a:solidFill>
          <a:schemeClr val="tx1"/>
        </a:solidFill>
        <a:latin typeface="+mn-lt"/>
        <a:ea typeface="+mn-ea"/>
        <a:cs typeface="+mn-cs"/>
      </a:defRPr>
    </a:lvl4pPr>
    <a:lvl5pPr marL="1915851" algn="l" defTabSz="957925" rtl="0" eaLnBrk="1" latinLnBrk="0" hangingPunct="1">
      <a:defRPr sz="1900" kern="1200">
        <a:solidFill>
          <a:schemeClr val="tx1"/>
        </a:solidFill>
        <a:latin typeface="+mn-lt"/>
        <a:ea typeface="+mn-ea"/>
        <a:cs typeface="+mn-cs"/>
      </a:defRPr>
    </a:lvl5pPr>
    <a:lvl6pPr marL="2394814" algn="l" defTabSz="957925" rtl="0" eaLnBrk="1" latinLnBrk="0" hangingPunct="1">
      <a:defRPr sz="1900" kern="1200">
        <a:solidFill>
          <a:schemeClr val="tx1"/>
        </a:solidFill>
        <a:latin typeface="+mn-lt"/>
        <a:ea typeface="+mn-ea"/>
        <a:cs typeface="+mn-cs"/>
      </a:defRPr>
    </a:lvl6pPr>
    <a:lvl7pPr marL="2873776" algn="l" defTabSz="957925" rtl="0" eaLnBrk="1" latinLnBrk="0" hangingPunct="1">
      <a:defRPr sz="1900" kern="1200">
        <a:solidFill>
          <a:schemeClr val="tx1"/>
        </a:solidFill>
        <a:latin typeface="+mn-lt"/>
        <a:ea typeface="+mn-ea"/>
        <a:cs typeface="+mn-cs"/>
      </a:defRPr>
    </a:lvl7pPr>
    <a:lvl8pPr marL="3352739" algn="l" defTabSz="957925" rtl="0" eaLnBrk="1" latinLnBrk="0" hangingPunct="1">
      <a:defRPr sz="1900" kern="1200">
        <a:solidFill>
          <a:schemeClr val="tx1"/>
        </a:solidFill>
        <a:latin typeface="+mn-lt"/>
        <a:ea typeface="+mn-ea"/>
        <a:cs typeface="+mn-cs"/>
      </a:defRPr>
    </a:lvl8pPr>
    <a:lvl9pPr marL="3831702" algn="l" defTabSz="957925" rtl="0" eaLnBrk="1" latinLnBrk="0" hangingPunct="1">
      <a:defRPr sz="19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4691" autoAdjust="0"/>
    <p:restoredTop sz="94530" autoAdjust="0"/>
  </p:normalViewPr>
  <p:slideViewPr>
    <p:cSldViewPr snapToGrid="0">
      <p:cViewPr>
        <p:scale>
          <a:sx n="95" d="100"/>
          <a:sy n="95" d="100"/>
        </p:scale>
        <p:origin x="-1794" y="2658"/>
      </p:cViewPr>
      <p:guideLst>
        <p:guide orient="horz" pos="3120"/>
        <p:guide pos="214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92" d="100"/>
          <a:sy n="92" d="100"/>
        </p:scale>
        <p:origin x="-3732" y="-120"/>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8C20E2-B691-45B5-A37C-8F1B792491B6}" type="datetimeFigureOut">
              <a:rPr lang="en-US" smtClean="0"/>
              <a:pPr/>
              <a:t>12/15/2011</a:t>
            </a:fld>
            <a:endParaRPr lang="en-US" dirty="0"/>
          </a:p>
        </p:txBody>
      </p:sp>
      <p:sp>
        <p:nvSpPr>
          <p:cNvPr id="4" name="Slide Image Placeholder 3"/>
          <p:cNvSpPr>
            <a:spLocks noGrp="1" noRot="1" noChangeAspect="1"/>
          </p:cNvSpPr>
          <p:nvPr>
            <p:ph type="sldImg" idx="2"/>
          </p:nvPr>
        </p:nvSpPr>
        <p:spPr>
          <a:xfrm>
            <a:off x="2241550" y="685800"/>
            <a:ext cx="23749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9A30398-82FA-4514-8B2F-49D19D8BF02C}" type="slidenum">
              <a:rPr lang="en-US" smtClean="0"/>
              <a:pPr/>
              <a:t>‹#›</a:t>
            </a:fld>
            <a:endParaRPr lang="en-US" dirty="0"/>
          </a:p>
        </p:txBody>
      </p:sp>
    </p:spTree>
    <p:extLst>
      <p:ext uri="{BB962C8B-B14F-4D97-AF65-F5344CB8AC3E}">
        <p14:creationId xmlns:p14="http://schemas.microsoft.com/office/powerpoint/2010/main" xmlns="" val="2291929988"/>
      </p:ext>
    </p:extLst>
  </p:cSld>
  <p:clrMap bg1="lt1" tx1="dk1" bg2="lt2" tx2="dk2" accent1="accent1" accent2="accent2" accent3="accent3" accent4="accent4" accent5="accent5" accent6="accent6" hlink="hlink" folHlink="folHlink"/>
  <p:notesStyle>
    <a:lvl1pPr marL="0" algn="l" defTabSz="957925" rtl="0" eaLnBrk="1" latinLnBrk="0" hangingPunct="1">
      <a:defRPr sz="1200" kern="1200">
        <a:solidFill>
          <a:schemeClr val="tx1"/>
        </a:solidFill>
        <a:latin typeface="+mn-lt"/>
        <a:ea typeface="+mn-ea"/>
        <a:cs typeface="+mn-cs"/>
      </a:defRPr>
    </a:lvl1pPr>
    <a:lvl2pPr marL="478963" algn="l" defTabSz="957925" rtl="0" eaLnBrk="1" latinLnBrk="0" hangingPunct="1">
      <a:defRPr sz="1200" kern="1200">
        <a:solidFill>
          <a:schemeClr val="tx1"/>
        </a:solidFill>
        <a:latin typeface="+mn-lt"/>
        <a:ea typeface="+mn-ea"/>
        <a:cs typeface="+mn-cs"/>
      </a:defRPr>
    </a:lvl2pPr>
    <a:lvl3pPr marL="957925" algn="l" defTabSz="957925" rtl="0" eaLnBrk="1" latinLnBrk="0" hangingPunct="1">
      <a:defRPr sz="1200" kern="1200">
        <a:solidFill>
          <a:schemeClr val="tx1"/>
        </a:solidFill>
        <a:latin typeface="+mn-lt"/>
        <a:ea typeface="+mn-ea"/>
        <a:cs typeface="+mn-cs"/>
      </a:defRPr>
    </a:lvl3pPr>
    <a:lvl4pPr marL="1436888" algn="l" defTabSz="957925" rtl="0" eaLnBrk="1" latinLnBrk="0" hangingPunct="1">
      <a:defRPr sz="1200" kern="1200">
        <a:solidFill>
          <a:schemeClr val="tx1"/>
        </a:solidFill>
        <a:latin typeface="+mn-lt"/>
        <a:ea typeface="+mn-ea"/>
        <a:cs typeface="+mn-cs"/>
      </a:defRPr>
    </a:lvl4pPr>
    <a:lvl5pPr marL="1915851" algn="l" defTabSz="957925" rtl="0" eaLnBrk="1" latinLnBrk="0" hangingPunct="1">
      <a:defRPr sz="1200" kern="1200">
        <a:solidFill>
          <a:schemeClr val="tx1"/>
        </a:solidFill>
        <a:latin typeface="+mn-lt"/>
        <a:ea typeface="+mn-ea"/>
        <a:cs typeface="+mn-cs"/>
      </a:defRPr>
    </a:lvl5pPr>
    <a:lvl6pPr marL="2394814" algn="l" defTabSz="957925" rtl="0" eaLnBrk="1" latinLnBrk="0" hangingPunct="1">
      <a:defRPr sz="1200" kern="1200">
        <a:solidFill>
          <a:schemeClr val="tx1"/>
        </a:solidFill>
        <a:latin typeface="+mn-lt"/>
        <a:ea typeface="+mn-ea"/>
        <a:cs typeface="+mn-cs"/>
      </a:defRPr>
    </a:lvl6pPr>
    <a:lvl7pPr marL="2873776" algn="l" defTabSz="957925" rtl="0" eaLnBrk="1" latinLnBrk="0" hangingPunct="1">
      <a:defRPr sz="1200" kern="1200">
        <a:solidFill>
          <a:schemeClr val="tx1"/>
        </a:solidFill>
        <a:latin typeface="+mn-lt"/>
        <a:ea typeface="+mn-ea"/>
        <a:cs typeface="+mn-cs"/>
      </a:defRPr>
    </a:lvl7pPr>
    <a:lvl8pPr marL="3352739" algn="l" defTabSz="957925" rtl="0" eaLnBrk="1" latinLnBrk="0" hangingPunct="1">
      <a:defRPr sz="1200" kern="1200">
        <a:solidFill>
          <a:schemeClr val="tx1"/>
        </a:solidFill>
        <a:latin typeface="+mn-lt"/>
        <a:ea typeface="+mn-ea"/>
        <a:cs typeface="+mn-cs"/>
      </a:defRPr>
    </a:lvl8pPr>
    <a:lvl9pPr marL="3831702" algn="l" defTabSz="95792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41550" y="685800"/>
            <a:ext cx="23749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9A30398-82FA-4514-8B2F-49D19D8BF02C}" type="slidenum">
              <a:rPr lang="en-US" smtClean="0"/>
              <a:pPr/>
              <a:t>1</a:t>
            </a:fld>
            <a:endParaRPr lang="en-US" dirty="0"/>
          </a:p>
        </p:txBody>
      </p:sp>
    </p:spTree>
    <p:extLst>
      <p:ext uri="{BB962C8B-B14F-4D97-AF65-F5344CB8AC3E}">
        <p14:creationId xmlns:p14="http://schemas.microsoft.com/office/powerpoint/2010/main" xmlns="" val="1290749845"/>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w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4"/>
            <a:ext cx="5829300" cy="2123369"/>
          </a:xfrm>
        </p:spPr>
        <p:txBody>
          <a:bodyPr/>
          <a:lstStyle/>
          <a:p>
            <a:r>
              <a:rPr lang="en-US" smtClean="0"/>
              <a:t>Click to edit Master title style</a:t>
            </a:r>
            <a:endParaRPr lang="en-US"/>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78963" indent="0" algn="ctr">
              <a:buNone/>
              <a:defRPr>
                <a:solidFill>
                  <a:schemeClr val="tx1">
                    <a:tint val="75000"/>
                  </a:schemeClr>
                </a:solidFill>
              </a:defRPr>
            </a:lvl2pPr>
            <a:lvl3pPr marL="957925" indent="0" algn="ctr">
              <a:buNone/>
              <a:defRPr>
                <a:solidFill>
                  <a:schemeClr val="tx1">
                    <a:tint val="75000"/>
                  </a:schemeClr>
                </a:solidFill>
              </a:defRPr>
            </a:lvl3pPr>
            <a:lvl4pPr marL="1436888" indent="0" algn="ctr">
              <a:buNone/>
              <a:defRPr>
                <a:solidFill>
                  <a:schemeClr val="tx1">
                    <a:tint val="75000"/>
                  </a:schemeClr>
                </a:solidFill>
              </a:defRPr>
            </a:lvl4pPr>
            <a:lvl5pPr marL="1915851" indent="0" algn="ctr">
              <a:buNone/>
              <a:defRPr>
                <a:solidFill>
                  <a:schemeClr val="tx1">
                    <a:tint val="75000"/>
                  </a:schemeClr>
                </a:solidFill>
              </a:defRPr>
            </a:lvl5pPr>
            <a:lvl6pPr marL="2394814" indent="0" algn="ctr">
              <a:buNone/>
              <a:defRPr>
                <a:solidFill>
                  <a:schemeClr val="tx1">
                    <a:tint val="75000"/>
                  </a:schemeClr>
                </a:solidFill>
              </a:defRPr>
            </a:lvl6pPr>
            <a:lvl7pPr marL="2873776" indent="0" algn="ctr">
              <a:buNone/>
              <a:defRPr>
                <a:solidFill>
                  <a:schemeClr val="tx1">
                    <a:tint val="75000"/>
                  </a:schemeClr>
                </a:solidFill>
              </a:defRPr>
            </a:lvl7pPr>
            <a:lvl8pPr marL="3352739" indent="0" algn="ctr">
              <a:buNone/>
              <a:defRPr>
                <a:solidFill>
                  <a:schemeClr val="tx1">
                    <a:tint val="75000"/>
                  </a:schemeClr>
                </a:solidFill>
              </a:defRPr>
            </a:lvl8pPr>
            <a:lvl9pPr marL="383170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3971A7A-896A-4F69-B62E-98132D849BD0}" type="datetimeFigureOut">
              <a:rPr lang="en-US" smtClean="0"/>
              <a:pPr/>
              <a:t>12/15/2011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4542A7E-BB22-45E8-83E2-CCDCEB67E896}" type="slidenum">
              <a:rPr lang="en-US" smtClean="0"/>
              <a:pPr/>
              <a:t>‹#›</a:t>
            </a:fld>
            <a:endParaRPr lang="en-US" dirty="0"/>
          </a:p>
        </p:txBody>
      </p:sp>
      <p:pic>
        <p:nvPicPr>
          <p:cNvPr id="7" name="Picture 6" descr="BlueBGBottom.png"/>
          <p:cNvPicPr>
            <a:picLocks noChangeAspect="1"/>
          </p:cNvPicPr>
          <p:nvPr userDrawn="1"/>
        </p:nvPicPr>
        <p:blipFill>
          <a:blip r:embed="rId2" cstate="print">
            <a:duotone>
              <a:schemeClr val="accent5">
                <a:shade val="45000"/>
                <a:satMod val="135000"/>
              </a:schemeClr>
              <a:prstClr val="white"/>
            </a:duotone>
            <a:lum bright="-14000" contrast="36000"/>
          </a:blip>
          <a:stretch>
            <a:fillRect/>
          </a:stretch>
        </p:blipFill>
        <p:spPr>
          <a:xfrm>
            <a:off x="0" y="5936384"/>
            <a:ext cx="6858000" cy="3969619"/>
          </a:xfrm>
          <a:prstGeom prst="rect">
            <a:avLst/>
          </a:prstGeom>
        </p:spPr>
      </p:pic>
      <p:pic>
        <p:nvPicPr>
          <p:cNvPr id="8" name="Picture 7" descr="BlueBGTop.png"/>
          <p:cNvPicPr>
            <a:picLocks noChangeAspect="1"/>
          </p:cNvPicPr>
          <p:nvPr userDrawn="1"/>
        </p:nvPicPr>
        <p:blipFill>
          <a:blip r:embed="rId3" cstate="print">
            <a:duotone>
              <a:schemeClr val="accent5">
                <a:shade val="45000"/>
                <a:satMod val="135000"/>
              </a:schemeClr>
              <a:prstClr val="white"/>
            </a:duotone>
            <a:lum bright="-14000" contrast="36000"/>
          </a:blip>
          <a:stretch>
            <a:fillRect/>
          </a:stretch>
        </p:blipFill>
        <p:spPr>
          <a:xfrm>
            <a:off x="1" y="3"/>
            <a:ext cx="6858000" cy="5025900"/>
          </a:xfrm>
          <a:prstGeom prst="rect">
            <a:avLst/>
          </a:prstGeom>
        </p:spPr>
      </p:pic>
      <p:pic>
        <p:nvPicPr>
          <p:cNvPr id="9" name="Picture 8" descr="Test2.wmf"/>
          <p:cNvPicPr>
            <a:picLocks noChangeAspect="1"/>
          </p:cNvPicPr>
          <p:nvPr userDrawn="1"/>
        </p:nvPicPr>
        <p:blipFill>
          <a:blip r:embed="rId4" cstate="print">
            <a:duotone>
              <a:schemeClr val="accent5">
                <a:shade val="45000"/>
                <a:satMod val="135000"/>
              </a:schemeClr>
              <a:prstClr val="white"/>
            </a:duotone>
            <a:lum bright="37000"/>
          </a:blip>
          <a:stretch>
            <a:fillRect/>
          </a:stretch>
        </p:blipFill>
        <p:spPr>
          <a:xfrm>
            <a:off x="0" y="-12795"/>
            <a:ext cx="6858000" cy="3717896"/>
          </a:xfrm>
          <a:prstGeom prst="rect">
            <a:avLst/>
          </a:prstGeom>
        </p:spPr>
      </p:pic>
      <p:pic>
        <p:nvPicPr>
          <p:cNvPr id="10" name="Picture 9" descr="WhiteLines.png"/>
          <p:cNvPicPr>
            <a:picLocks noChangeAspect="1"/>
          </p:cNvPicPr>
          <p:nvPr userDrawn="1"/>
        </p:nvPicPr>
        <p:blipFill>
          <a:blip r:embed="rId5" cstate="print"/>
          <a:stretch>
            <a:fillRect/>
          </a:stretch>
        </p:blipFill>
        <p:spPr>
          <a:xfrm>
            <a:off x="0" y="7134978"/>
            <a:ext cx="6858000" cy="2771025"/>
          </a:xfrm>
          <a:prstGeom prst="rect">
            <a:avLst/>
          </a:prstGeom>
        </p:spPr>
      </p:pic>
      <p:pic>
        <p:nvPicPr>
          <p:cNvPr id="11" name="Picture 10" descr="WhiteBG.png"/>
          <p:cNvPicPr>
            <a:picLocks noChangeAspect="1"/>
          </p:cNvPicPr>
          <p:nvPr userDrawn="1"/>
        </p:nvPicPr>
        <p:blipFill>
          <a:blip r:embed="rId6" cstate="print">
            <a:duotone>
              <a:prstClr val="black"/>
              <a:srgbClr val="D9C3A5">
                <a:tint val="50000"/>
                <a:satMod val="180000"/>
              </a:srgbClr>
            </a:duotone>
            <a:lum bright="9000"/>
          </a:blip>
          <a:stretch>
            <a:fillRect/>
          </a:stretch>
        </p:blipFill>
        <p:spPr>
          <a:xfrm>
            <a:off x="0" y="1698172"/>
            <a:ext cx="6858000" cy="6638308"/>
          </a:xfrm>
          <a:prstGeom prst="rect">
            <a:avLst/>
          </a:prstGeom>
        </p:spPr>
      </p:pic>
      <p:pic>
        <p:nvPicPr>
          <p:cNvPr id="12" name="Picture 11" descr="OuterLipBottom.png"/>
          <p:cNvPicPr>
            <a:picLocks noChangeAspect="1"/>
          </p:cNvPicPr>
          <p:nvPr userDrawn="1"/>
        </p:nvPicPr>
        <p:blipFill>
          <a:blip r:embed="rId7" cstate="print">
            <a:grayscl/>
          </a:blip>
          <a:stretch>
            <a:fillRect/>
          </a:stretch>
        </p:blipFill>
        <p:spPr>
          <a:xfrm>
            <a:off x="0" y="5900719"/>
            <a:ext cx="6858000" cy="2641155"/>
          </a:xfrm>
          <a:prstGeom prst="rect">
            <a:avLst/>
          </a:prstGeom>
        </p:spPr>
      </p:pic>
      <p:pic>
        <p:nvPicPr>
          <p:cNvPr id="13" name="Picture 12" descr="OuterLipTop.png"/>
          <p:cNvPicPr>
            <a:picLocks noChangeAspect="1"/>
          </p:cNvPicPr>
          <p:nvPr userDrawn="1"/>
        </p:nvPicPr>
        <p:blipFill>
          <a:blip r:embed="rId8" cstate="print">
            <a:grayscl/>
          </a:blip>
          <a:stretch>
            <a:fillRect/>
          </a:stretch>
        </p:blipFill>
        <p:spPr>
          <a:xfrm>
            <a:off x="0" y="997752"/>
            <a:ext cx="6858000" cy="4059836"/>
          </a:xfrm>
          <a:prstGeom prst="rect">
            <a:avLst/>
          </a:prstGeom>
        </p:spPr>
      </p:pic>
    </p:spTree>
    <p:extLst>
      <p:ext uri="{BB962C8B-B14F-4D97-AF65-F5344CB8AC3E}">
        <p14:creationId xmlns:p14="http://schemas.microsoft.com/office/powerpoint/2010/main" xmlns="" val="915868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971A7A-896A-4F69-B62E-98132D849BD0}" type="datetimeFigureOut">
              <a:rPr lang="en-US" smtClean="0"/>
              <a:pPr/>
              <a:t>12/15/2011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4542A7E-BB22-45E8-83E2-CCDCEB67E896}" type="slidenum">
              <a:rPr lang="en-US" smtClean="0"/>
              <a:pPr/>
              <a:t>‹#›</a:t>
            </a:fld>
            <a:endParaRPr lang="en-US" dirty="0"/>
          </a:p>
        </p:txBody>
      </p:sp>
      <p:grpSp>
        <p:nvGrpSpPr>
          <p:cNvPr id="7" name="Group 6"/>
          <p:cNvGrpSpPr/>
          <p:nvPr userDrawn="1"/>
        </p:nvGrpSpPr>
        <p:grpSpPr>
          <a:xfrm>
            <a:off x="-8907" y="4"/>
            <a:ext cx="6866908" cy="2418614"/>
            <a:chOff x="-11876" y="1"/>
            <a:chExt cx="9155877" cy="1674425"/>
          </a:xfrm>
        </p:grpSpPr>
        <p:pic>
          <p:nvPicPr>
            <p:cNvPr id="8" name="Picture 7" descr="BlueBGTop.png"/>
            <p:cNvPicPr>
              <a:picLocks noChangeAspect="1"/>
            </p:cNvPicPr>
            <p:nvPr userDrawn="1"/>
          </p:nvPicPr>
          <p:blipFill>
            <a:blip r:embed="rId2" cstate="print">
              <a:duotone>
                <a:schemeClr val="accent5">
                  <a:shade val="45000"/>
                  <a:satMod val="135000"/>
                </a:schemeClr>
                <a:prstClr val="white"/>
              </a:duotone>
              <a:lum bright="-14000" contrast="36000"/>
            </a:blip>
            <a:stretch>
              <a:fillRect/>
            </a:stretch>
          </p:blipFill>
          <p:spPr>
            <a:xfrm>
              <a:off x="1" y="1"/>
              <a:ext cx="9144000" cy="1626918"/>
            </a:xfrm>
            <a:prstGeom prst="rect">
              <a:avLst/>
            </a:prstGeom>
          </p:spPr>
        </p:pic>
        <p:pic>
          <p:nvPicPr>
            <p:cNvPr id="9" name="Picture 8" descr="OuterLipTop.png"/>
            <p:cNvPicPr>
              <a:picLocks noChangeAspect="1"/>
            </p:cNvPicPr>
            <p:nvPr userDrawn="1"/>
          </p:nvPicPr>
          <p:blipFill>
            <a:blip r:embed="rId3" cstate="print">
              <a:grayscl/>
            </a:blip>
            <a:stretch>
              <a:fillRect/>
            </a:stretch>
          </p:blipFill>
          <p:spPr>
            <a:xfrm>
              <a:off x="-11876" y="71258"/>
              <a:ext cx="9155876" cy="1603168"/>
            </a:xfrm>
            <a:prstGeom prst="rect">
              <a:avLst/>
            </a:prstGeom>
          </p:spPr>
        </p:pic>
      </p:grpSp>
    </p:spTree>
    <p:extLst>
      <p:ext uri="{BB962C8B-B14F-4D97-AF65-F5344CB8AC3E}">
        <p14:creationId xmlns:p14="http://schemas.microsoft.com/office/powerpoint/2010/main" xmlns="" val="3789773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2"/>
            <a:ext cx="5829300" cy="1967442"/>
          </a:xfrm>
        </p:spPr>
        <p:txBody>
          <a:bodyPr anchor="t"/>
          <a:lstStyle>
            <a:lvl1pPr algn="l">
              <a:defRPr sz="4200" b="1" cap="all"/>
            </a:lvl1pPr>
          </a:lstStyle>
          <a:p>
            <a:r>
              <a:rPr lang="en-US" smtClean="0"/>
              <a:t>Click to edit Master title style</a:t>
            </a:r>
            <a:endParaRPr lang="en-US"/>
          </a:p>
        </p:txBody>
      </p:sp>
      <p:sp>
        <p:nvSpPr>
          <p:cNvPr id="3" name="Text Placeholder 2"/>
          <p:cNvSpPr>
            <a:spLocks noGrp="1"/>
          </p:cNvSpPr>
          <p:nvPr>
            <p:ph type="body" idx="1"/>
          </p:nvPr>
        </p:nvSpPr>
        <p:spPr>
          <a:xfrm>
            <a:off x="541735" y="4198591"/>
            <a:ext cx="5829300" cy="2166937"/>
          </a:xfrm>
        </p:spPr>
        <p:txBody>
          <a:bodyPr anchor="b"/>
          <a:lstStyle>
            <a:lvl1pPr marL="0" indent="0">
              <a:buNone/>
              <a:defRPr sz="2100">
                <a:solidFill>
                  <a:schemeClr val="tx1">
                    <a:tint val="75000"/>
                  </a:schemeClr>
                </a:solidFill>
              </a:defRPr>
            </a:lvl1pPr>
            <a:lvl2pPr marL="478963" indent="0">
              <a:buNone/>
              <a:defRPr sz="1900">
                <a:solidFill>
                  <a:schemeClr val="tx1">
                    <a:tint val="75000"/>
                  </a:schemeClr>
                </a:solidFill>
              </a:defRPr>
            </a:lvl2pPr>
            <a:lvl3pPr marL="957925" indent="0">
              <a:buNone/>
              <a:defRPr sz="1700">
                <a:solidFill>
                  <a:schemeClr val="tx1">
                    <a:tint val="75000"/>
                  </a:schemeClr>
                </a:solidFill>
              </a:defRPr>
            </a:lvl3pPr>
            <a:lvl4pPr marL="1436888" indent="0">
              <a:buNone/>
              <a:defRPr sz="1500">
                <a:solidFill>
                  <a:schemeClr val="tx1">
                    <a:tint val="75000"/>
                  </a:schemeClr>
                </a:solidFill>
              </a:defRPr>
            </a:lvl4pPr>
            <a:lvl5pPr marL="1915851" indent="0">
              <a:buNone/>
              <a:defRPr sz="1500">
                <a:solidFill>
                  <a:schemeClr val="tx1">
                    <a:tint val="75000"/>
                  </a:schemeClr>
                </a:solidFill>
              </a:defRPr>
            </a:lvl5pPr>
            <a:lvl6pPr marL="2394814" indent="0">
              <a:buNone/>
              <a:defRPr sz="1500">
                <a:solidFill>
                  <a:schemeClr val="tx1">
                    <a:tint val="75000"/>
                  </a:schemeClr>
                </a:solidFill>
              </a:defRPr>
            </a:lvl6pPr>
            <a:lvl7pPr marL="2873776" indent="0">
              <a:buNone/>
              <a:defRPr sz="1500">
                <a:solidFill>
                  <a:schemeClr val="tx1">
                    <a:tint val="75000"/>
                  </a:schemeClr>
                </a:solidFill>
              </a:defRPr>
            </a:lvl7pPr>
            <a:lvl8pPr marL="3352739" indent="0">
              <a:buNone/>
              <a:defRPr sz="1500">
                <a:solidFill>
                  <a:schemeClr val="tx1">
                    <a:tint val="75000"/>
                  </a:schemeClr>
                </a:solidFill>
              </a:defRPr>
            </a:lvl8pPr>
            <a:lvl9pPr marL="3831702" indent="0">
              <a:buNone/>
              <a:defRPr sz="15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3971A7A-896A-4F69-B62E-98132D849BD0}" type="datetimeFigureOut">
              <a:rPr lang="en-US" smtClean="0"/>
              <a:pPr/>
              <a:t>12/15/2011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4542A7E-BB22-45E8-83E2-CCDCEB67E896}" type="slidenum">
              <a:rPr lang="en-US" smtClean="0"/>
              <a:pPr/>
              <a:t>‹#›</a:t>
            </a:fld>
            <a:endParaRPr lang="en-US" dirty="0"/>
          </a:p>
        </p:txBody>
      </p:sp>
    </p:spTree>
    <p:extLst>
      <p:ext uri="{BB962C8B-B14F-4D97-AF65-F5344CB8AC3E}">
        <p14:creationId xmlns:p14="http://schemas.microsoft.com/office/powerpoint/2010/main" xmlns="" val="124665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7178" y="3081870"/>
            <a:ext cx="2257425" cy="8715905"/>
          </a:xfrm>
        </p:spPr>
        <p:txBody>
          <a:bodyPr/>
          <a:lstStyle>
            <a:lvl1pPr>
              <a:defRPr sz="30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628903" y="3081870"/>
            <a:ext cx="2257425" cy="8715905"/>
          </a:xfrm>
        </p:spPr>
        <p:txBody>
          <a:bodyPr/>
          <a:lstStyle>
            <a:lvl1pPr>
              <a:defRPr sz="30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3971A7A-896A-4F69-B62E-98132D849BD0}" type="datetimeFigureOut">
              <a:rPr lang="en-US" smtClean="0"/>
              <a:pPr/>
              <a:t>12/15/2011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4542A7E-BB22-45E8-83E2-CCDCEB67E896}" type="slidenum">
              <a:rPr lang="en-US" smtClean="0"/>
              <a:pPr/>
              <a:t>‹#›</a:t>
            </a:fld>
            <a:endParaRPr lang="en-US" dirty="0"/>
          </a:p>
        </p:txBody>
      </p:sp>
    </p:spTree>
    <p:extLst>
      <p:ext uri="{BB962C8B-B14F-4D97-AF65-F5344CB8AC3E}">
        <p14:creationId xmlns:p14="http://schemas.microsoft.com/office/powerpoint/2010/main" xmlns="" val="311215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6700"/>
            <a:ext cx="6172200" cy="1651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42904" y="2217386"/>
            <a:ext cx="3030141" cy="924100"/>
          </a:xfrm>
        </p:spPr>
        <p:txBody>
          <a:bodyPr anchor="b"/>
          <a:lstStyle>
            <a:lvl1pPr marL="0" indent="0">
              <a:buNone/>
              <a:defRPr sz="2500" b="1"/>
            </a:lvl1pPr>
            <a:lvl2pPr marL="478963" indent="0">
              <a:buNone/>
              <a:defRPr sz="2100" b="1"/>
            </a:lvl2pPr>
            <a:lvl3pPr marL="957925" indent="0">
              <a:buNone/>
              <a:defRPr sz="1900" b="1"/>
            </a:lvl3pPr>
            <a:lvl4pPr marL="1436888" indent="0">
              <a:buNone/>
              <a:defRPr sz="1700" b="1"/>
            </a:lvl4pPr>
            <a:lvl5pPr marL="1915851" indent="0">
              <a:buNone/>
              <a:defRPr sz="1700" b="1"/>
            </a:lvl5pPr>
            <a:lvl6pPr marL="2394814" indent="0">
              <a:buNone/>
              <a:defRPr sz="1700" b="1"/>
            </a:lvl6pPr>
            <a:lvl7pPr marL="2873776" indent="0">
              <a:buNone/>
              <a:defRPr sz="1700" b="1"/>
            </a:lvl7pPr>
            <a:lvl8pPr marL="3352739" indent="0">
              <a:buNone/>
              <a:defRPr sz="1700" b="1"/>
            </a:lvl8pPr>
            <a:lvl9pPr marL="3831702" indent="0">
              <a:buNone/>
              <a:defRPr sz="1700" b="1"/>
            </a:lvl9pPr>
          </a:lstStyle>
          <a:p>
            <a:pPr lvl="0"/>
            <a:r>
              <a:rPr lang="en-US" smtClean="0"/>
              <a:t>Click to edit Master text styles</a:t>
            </a:r>
          </a:p>
        </p:txBody>
      </p:sp>
      <p:sp>
        <p:nvSpPr>
          <p:cNvPr id="4" name="Content Placeholder 3"/>
          <p:cNvSpPr>
            <a:spLocks noGrp="1"/>
          </p:cNvSpPr>
          <p:nvPr>
            <p:ph sz="half" idx="2"/>
          </p:nvPr>
        </p:nvSpPr>
        <p:spPr>
          <a:xfrm>
            <a:off x="342904" y="3141487"/>
            <a:ext cx="3030141" cy="5707416"/>
          </a:xfrm>
        </p:spPr>
        <p:txBody>
          <a:bodyPr/>
          <a:lstStyle>
            <a:lvl1pPr>
              <a:defRPr sz="2500"/>
            </a:lvl1pPr>
            <a:lvl2pPr>
              <a:defRPr sz="21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483773" y="2217386"/>
            <a:ext cx="3031331" cy="924100"/>
          </a:xfrm>
        </p:spPr>
        <p:txBody>
          <a:bodyPr anchor="b"/>
          <a:lstStyle>
            <a:lvl1pPr marL="0" indent="0">
              <a:buNone/>
              <a:defRPr sz="2500" b="1"/>
            </a:lvl1pPr>
            <a:lvl2pPr marL="478963" indent="0">
              <a:buNone/>
              <a:defRPr sz="2100" b="1"/>
            </a:lvl2pPr>
            <a:lvl3pPr marL="957925" indent="0">
              <a:buNone/>
              <a:defRPr sz="1900" b="1"/>
            </a:lvl3pPr>
            <a:lvl4pPr marL="1436888" indent="0">
              <a:buNone/>
              <a:defRPr sz="1700" b="1"/>
            </a:lvl4pPr>
            <a:lvl5pPr marL="1915851" indent="0">
              <a:buNone/>
              <a:defRPr sz="1700" b="1"/>
            </a:lvl5pPr>
            <a:lvl6pPr marL="2394814" indent="0">
              <a:buNone/>
              <a:defRPr sz="1700" b="1"/>
            </a:lvl6pPr>
            <a:lvl7pPr marL="2873776" indent="0">
              <a:buNone/>
              <a:defRPr sz="1700" b="1"/>
            </a:lvl7pPr>
            <a:lvl8pPr marL="3352739" indent="0">
              <a:buNone/>
              <a:defRPr sz="1700" b="1"/>
            </a:lvl8pPr>
            <a:lvl9pPr marL="3831702" indent="0">
              <a:buNone/>
              <a:defRPr sz="1700" b="1"/>
            </a:lvl9pPr>
          </a:lstStyle>
          <a:p>
            <a:pPr lvl="0"/>
            <a:r>
              <a:rPr lang="en-US" smtClean="0"/>
              <a:t>Click to edit Master text styles</a:t>
            </a:r>
          </a:p>
        </p:txBody>
      </p:sp>
      <p:sp>
        <p:nvSpPr>
          <p:cNvPr id="6" name="Content Placeholder 5"/>
          <p:cNvSpPr>
            <a:spLocks noGrp="1"/>
          </p:cNvSpPr>
          <p:nvPr>
            <p:ph sz="quarter" idx="4"/>
          </p:nvPr>
        </p:nvSpPr>
        <p:spPr>
          <a:xfrm>
            <a:off x="3483773" y="3141487"/>
            <a:ext cx="3031331" cy="5707416"/>
          </a:xfrm>
        </p:spPr>
        <p:txBody>
          <a:bodyPr/>
          <a:lstStyle>
            <a:lvl1pPr>
              <a:defRPr sz="2500"/>
            </a:lvl1pPr>
            <a:lvl2pPr>
              <a:defRPr sz="21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3971A7A-896A-4F69-B62E-98132D849BD0}" type="datetimeFigureOut">
              <a:rPr lang="en-US" smtClean="0"/>
              <a:pPr/>
              <a:t>12/15/2011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4542A7E-BB22-45E8-83E2-CCDCEB67E896}" type="slidenum">
              <a:rPr lang="en-US" smtClean="0"/>
              <a:pPr/>
              <a:t>‹#›</a:t>
            </a:fld>
            <a:endParaRPr lang="en-US" dirty="0"/>
          </a:p>
        </p:txBody>
      </p:sp>
    </p:spTree>
    <p:extLst>
      <p:ext uri="{BB962C8B-B14F-4D97-AF65-F5344CB8AC3E}">
        <p14:creationId xmlns:p14="http://schemas.microsoft.com/office/powerpoint/2010/main" xmlns="" val="3789111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3971A7A-896A-4F69-B62E-98132D849BD0}" type="datetimeFigureOut">
              <a:rPr lang="en-US" smtClean="0"/>
              <a:pPr/>
              <a:t>12/15/2011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4542A7E-BB22-45E8-83E2-CCDCEB67E896}" type="slidenum">
              <a:rPr lang="en-US" smtClean="0"/>
              <a:pPr/>
              <a:t>‹#›</a:t>
            </a:fld>
            <a:endParaRPr lang="en-US" dirty="0"/>
          </a:p>
        </p:txBody>
      </p:sp>
    </p:spTree>
    <p:extLst>
      <p:ext uri="{BB962C8B-B14F-4D97-AF65-F5344CB8AC3E}">
        <p14:creationId xmlns:p14="http://schemas.microsoft.com/office/powerpoint/2010/main" xmlns="" val="4020665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971A7A-896A-4F69-B62E-98132D849BD0}" type="datetimeFigureOut">
              <a:rPr lang="en-US" smtClean="0"/>
              <a:pPr/>
              <a:t>12/15/2011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4542A7E-BB22-45E8-83E2-CCDCEB67E896}" type="slidenum">
              <a:rPr lang="en-US" smtClean="0"/>
              <a:pPr/>
              <a:t>‹#›</a:t>
            </a:fld>
            <a:endParaRPr lang="en-US" dirty="0"/>
          </a:p>
        </p:txBody>
      </p:sp>
    </p:spTree>
    <p:extLst>
      <p:ext uri="{BB962C8B-B14F-4D97-AF65-F5344CB8AC3E}">
        <p14:creationId xmlns:p14="http://schemas.microsoft.com/office/powerpoint/2010/main" xmlns="" val="413072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3" y="394405"/>
            <a:ext cx="2256235" cy="1678517"/>
          </a:xfrm>
        </p:spPr>
        <p:txBody>
          <a:bodyPr anchor="b"/>
          <a:lstStyle>
            <a:lvl1pPr algn="l">
              <a:defRPr sz="2100" b="1"/>
            </a:lvl1pPr>
          </a:lstStyle>
          <a:p>
            <a:r>
              <a:rPr lang="en-US" smtClean="0"/>
              <a:t>Click to edit Master title style</a:t>
            </a:r>
            <a:endParaRPr lang="en-US"/>
          </a:p>
        </p:txBody>
      </p:sp>
      <p:sp>
        <p:nvSpPr>
          <p:cNvPr id="3" name="Content Placeholder 2"/>
          <p:cNvSpPr>
            <a:spLocks noGrp="1"/>
          </p:cNvSpPr>
          <p:nvPr>
            <p:ph idx="1"/>
          </p:nvPr>
        </p:nvSpPr>
        <p:spPr>
          <a:xfrm>
            <a:off x="2681290" y="394411"/>
            <a:ext cx="3833813" cy="8454497"/>
          </a:xfrm>
        </p:spPr>
        <p:txBody>
          <a:bodyPr/>
          <a:lstStyle>
            <a:lvl1pPr>
              <a:defRPr sz="3300"/>
            </a:lvl1pPr>
            <a:lvl2pPr>
              <a:defRPr sz="3000"/>
            </a:lvl2pPr>
            <a:lvl3pPr>
              <a:defRPr sz="2500"/>
            </a:lvl3pPr>
            <a:lvl4pPr>
              <a:defRPr sz="2100"/>
            </a:lvl4pPr>
            <a:lvl5pPr>
              <a:defRPr sz="2100"/>
            </a:lvl5pPr>
            <a:lvl6pPr>
              <a:defRPr sz="2100"/>
            </a:lvl6pPr>
            <a:lvl7pPr>
              <a:defRPr sz="2100"/>
            </a:lvl7pPr>
            <a:lvl8pPr>
              <a:defRPr sz="2100"/>
            </a:lvl8pPr>
            <a:lvl9pPr>
              <a:defRPr sz="2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42903" y="2072928"/>
            <a:ext cx="2256235" cy="6775980"/>
          </a:xfrm>
        </p:spPr>
        <p:txBody>
          <a:bodyPr/>
          <a:lstStyle>
            <a:lvl1pPr marL="0" indent="0">
              <a:buNone/>
              <a:defRPr sz="1500"/>
            </a:lvl1pPr>
            <a:lvl2pPr marL="478963" indent="0">
              <a:buNone/>
              <a:defRPr sz="1200"/>
            </a:lvl2pPr>
            <a:lvl3pPr marL="957925" indent="0">
              <a:buNone/>
              <a:defRPr sz="1000"/>
            </a:lvl3pPr>
            <a:lvl4pPr marL="1436888" indent="0">
              <a:buNone/>
              <a:defRPr sz="1000"/>
            </a:lvl4pPr>
            <a:lvl5pPr marL="1915851" indent="0">
              <a:buNone/>
              <a:defRPr sz="1000"/>
            </a:lvl5pPr>
            <a:lvl6pPr marL="2394814" indent="0">
              <a:buNone/>
              <a:defRPr sz="1000"/>
            </a:lvl6pPr>
            <a:lvl7pPr marL="2873776" indent="0">
              <a:buNone/>
              <a:defRPr sz="1000"/>
            </a:lvl7pPr>
            <a:lvl8pPr marL="3352739" indent="0">
              <a:buNone/>
              <a:defRPr sz="1000"/>
            </a:lvl8pPr>
            <a:lvl9pPr marL="3831702"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971A7A-896A-4F69-B62E-98132D849BD0}" type="datetimeFigureOut">
              <a:rPr lang="en-US" smtClean="0"/>
              <a:pPr/>
              <a:t>12/15/2011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4542A7E-BB22-45E8-83E2-CCDCEB67E896}" type="slidenum">
              <a:rPr lang="en-US" smtClean="0"/>
              <a:pPr/>
              <a:t>‹#›</a:t>
            </a:fld>
            <a:endParaRPr lang="en-US" dirty="0"/>
          </a:p>
        </p:txBody>
      </p:sp>
    </p:spTree>
    <p:extLst>
      <p:ext uri="{BB962C8B-B14F-4D97-AF65-F5344CB8AC3E}">
        <p14:creationId xmlns:p14="http://schemas.microsoft.com/office/powerpoint/2010/main" xmlns="" val="3431487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3"/>
            <a:ext cx="4114800" cy="818622"/>
          </a:xfrm>
        </p:spPr>
        <p:txBody>
          <a:bodyPr anchor="b"/>
          <a:lstStyle>
            <a:lvl1pPr algn="l">
              <a:defRPr sz="2100" b="1"/>
            </a:lvl1pPr>
          </a:lstStyle>
          <a:p>
            <a:r>
              <a:rPr lang="en-US" smtClean="0"/>
              <a:t>Click to edit Master title style</a:t>
            </a:r>
            <a:endParaRPr lang="en-US"/>
          </a:p>
        </p:txBody>
      </p:sp>
      <p:sp>
        <p:nvSpPr>
          <p:cNvPr id="3" name="Picture Placeholder 2"/>
          <p:cNvSpPr>
            <a:spLocks noGrp="1"/>
          </p:cNvSpPr>
          <p:nvPr>
            <p:ph type="pic" idx="1"/>
          </p:nvPr>
        </p:nvSpPr>
        <p:spPr>
          <a:xfrm>
            <a:off x="1344216" y="885119"/>
            <a:ext cx="4114800" cy="5943600"/>
          </a:xfrm>
        </p:spPr>
        <p:txBody>
          <a:bodyPr/>
          <a:lstStyle>
            <a:lvl1pPr marL="0" indent="0">
              <a:buNone/>
              <a:defRPr sz="3300"/>
            </a:lvl1pPr>
            <a:lvl2pPr marL="478963" indent="0">
              <a:buNone/>
              <a:defRPr sz="3000"/>
            </a:lvl2pPr>
            <a:lvl3pPr marL="957925" indent="0">
              <a:buNone/>
              <a:defRPr sz="2500"/>
            </a:lvl3pPr>
            <a:lvl4pPr marL="1436888" indent="0">
              <a:buNone/>
              <a:defRPr sz="2100"/>
            </a:lvl4pPr>
            <a:lvl5pPr marL="1915851" indent="0">
              <a:buNone/>
              <a:defRPr sz="2100"/>
            </a:lvl5pPr>
            <a:lvl6pPr marL="2394814" indent="0">
              <a:buNone/>
              <a:defRPr sz="2100"/>
            </a:lvl6pPr>
            <a:lvl7pPr marL="2873776" indent="0">
              <a:buNone/>
              <a:defRPr sz="2100"/>
            </a:lvl7pPr>
            <a:lvl8pPr marL="3352739" indent="0">
              <a:buNone/>
              <a:defRPr sz="2100"/>
            </a:lvl8pPr>
            <a:lvl9pPr marL="3831702" indent="0">
              <a:buNone/>
              <a:defRPr sz="2100"/>
            </a:lvl9pPr>
          </a:lstStyle>
          <a:p>
            <a:endParaRPr lang="en-US" dirty="0"/>
          </a:p>
        </p:txBody>
      </p:sp>
      <p:sp>
        <p:nvSpPr>
          <p:cNvPr id="4" name="Text Placeholder 3"/>
          <p:cNvSpPr>
            <a:spLocks noGrp="1"/>
          </p:cNvSpPr>
          <p:nvPr>
            <p:ph type="body" sz="half" idx="2"/>
          </p:nvPr>
        </p:nvSpPr>
        <p:spPr>
          <a:xfrm>
            <a:off x="1344216" y="7752825"/>
            <a:ext cx="4114800" cy="1162578"/>
          </a:xfrm>
        </p:spPr>
        <p:txBody>
          <a:bodyPr/>
          <a:lstStyle>
            <a:lvl1pPr marL="0" indent="0">
              <a:buNone/>
              <a:defRPr sz="1500"/>
            </a:lvl1pPr>
            <a:lvl2pPr marL="478963" indent="0">
              <a:buNone/>
              <a:defRPr sz="1200"/>
            </a:lvl2pPr>
            <a:lvl3pPr marL="957925" indent="0">
              <a:buNone/>
              <a:defRPr sz="1000"/>
            </a:lvl3pPr>
            <a:lvl4pPr marL="1436888" indent="0">
              <a:buNone/>
              <a:defRPr sz="1000"/>
            </a:lvl4pPr>
            <a:lvl5pPr marL="1915851" indent="0">
              <a:buNone/>
              <a:defRPr sz="1000"/>
            </a:lvl5pPr>
            <a:lvl6pPr marL="2394814" indent="0">
              <a:buNone/>
              <a:defRPr sz="1000"/>
            </a:lvl6pPr>
            <a:lvl7pPr marL="2873776" indent="0">
              <a:buNone/>
              <a:defRPr sz="1000"/>
            </a:lvl7pPr>
            <a:lvl8pPr marL="3352739" indent="0">
              <a:buNone/>
              <a:defRPr sz="1000"/>
            </a:lvl8pPr>
            <a:lvl9pPr marL="3831702"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971A7A-896A-4F69-B62E-98132D849BD0}" type="datetimeFigureOut">
              <a:rPr lang="en-US" smtClean="0"/>
              <a:pPr/>
              <a:t>12/15/2011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4542A7E-BB22-45E8-83E2-CCDCEB67E896}" type="slidenum">
              <a:rPr lang="en-US" smtClean="0"/>
              <a:pPr/>
              <a:t>‹#›</a:t>
            </a:fld>
            <a:endParaRPr lang="en-US" dirty="0"/>
          </a:p>
        </p:txBody>
      </p:sp>
    </p:spTree>
    <p:extLst>
      <p:ext uri="{BB962C8B-B14F-4D97-AF65-F5344CB8AC3E}">
        <p14:creationId xmlns:p14="http://schemas.microsoft.com/office/powerpoint/2010/main" xmlns="" val="1071446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971A7A-896A-4F69-B62E-98132D849BD0}" type="datetimeFigureOut">
              <a:rPr lang="en-US" smtClean="0"/>
              <a:pPr/>
              <a:t>12/15/2011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4542A7E-BB22-45E8-83E2-CCDCEB67E896}" type="slidenum">
              <a:rPr lang="en-US" smtClean="0"/>
              <a:pPr/>
              <a:t>‹#›</a:t>
            </a:fld>
            <a:endParaRPr lang="en-US" dirty="0"/>
          </a:p>
        </p:txBody>
      </p:sp>
    </p:spTree>
    <p:extLst>
      <p:ext uri="{BB962C8B-B14F-4D97-AF65-F5344CB8AC3E}">
        <p14:creationId xmlns:p14="http://schemas.microsoft.com/office/powerpoint/2010/main" xmlns="" val="1894172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8" y="529697"/>
            <a:ext cx="1157288" cy="112680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7178" y="529697"/>
            <a:ext cx="3357563" cy="112680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971A7A-896A-4F69-B62E-98132D849BD0}" type="datetimeFigureOut">
              <a:rPr lang="en-US" smtClean="0"/>
              <a:pPr/>
              <a:t>12/15/2011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4542A7E-BB22-45E8-83E2-CCDCEB67E896}" type="slidenum">
              <a:rPr lang="en-US" smtClean="0"/>
              <a:pPr/>
              <a:t>‹#›</a:t>
            </a:fld>
            <a:endParaRPr lang="en-US" dirty="0"/>
          </a:p>
        </p:txBody>
      </p:sp>
    </p:spTree>
    <p:extLst>
      <p:ext uri="{BB962C8B-B14F-4D97-AF65-F5344CB8AC3E}">
        <p14:creationId xmlns:p14="http://schemas.microsoft.com/office/powerpoint/2010/main" xmlns="" val="3417599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700"/>
            <a:ext cx="6172200" cy="1651000"/>
          </a:xfrm>
          <a:prstGeom prst="rect">
            <a:avLst/>
          </a:prstGeom>
        </p:spPr>
        <p:txBody>
          <a:bodyPr vert="horz" lIns="95793" tIns="47896" rIns="95793" bIns="4789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42900" y="2311407"/>
            <a:ext cx="6172200" cy="6537501"/>
          </a:xfrm>
          <a:prstGeom prst="rect">
            <a:avLst/>
          </a:prstGeom>
        </p:spPr>
        <p:txBody>
          <a:bodyPr vert="horz" lIns="95793" tIns="47896" rIns="95793" bIns="4789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42900" y="9181399"/>
            <a:ext cx="1600200" cy="527403"/>
          </a:xfrm>
          <a:prstGeom prst="rect">
            <a:avLst/>
          </a:prstGeom>
        </p:spPr>
        <p:txBody>
          <a:bodyPr vert="horz" lIns="95793" tIns="47896" rIns="95793" bIns="47896" rtlCol="0" anchor="ctr"/>
          <a:lstStyle>
            <a:lvl1pPr algn="l">
              <a:defRPr sz="1200">
                <a:solidFill>
                  <a:schemeClr val="tx1">
                    <a:tint val="75000"/>
                  </a:schemeClr>
                </a:solidFill>
              </a:defRPr>
            </a:lvl1pPr>
          </a:lstStyle>
          <a:p>
            <a:fld id="{43971A7A-896A-4F69-B62E-98132D849BD0}" type="datetimeFigureOut">
              <a:rPr lang="en-US" smtClean="0"/>
              <a:pPr/>
              <a:t>12/15/2011</a:t>
            </a:fld>
            <a:endParaRPr lang="en-US" dirty="0"/>
          </a:p>
        </p:txBody>
      </p:sp>
      <p:sp>
        <p:nvSpPr>
          <p:cNvPr id="5" name="Footer Placeholder 4"/>
          <p:cNvSpPr>
            <a:spLocks noGrp="1"/>
          </p:cNvSpPr>
          <p:nvPr>
            <p:ph type="ftr" sz="quarter" idx="3"/>
          </p:nvPr>
        </p:nvSpPr>
        <p:spPr>
          <a:xfrm>
            <a:off x="2343150" y="9181399"/>
            <a:ext cx="2171700" cy="527403"/>
          </a:xfrm>
          <a:prstGeom prst="rect">
            <a:avLst/>
          </a:prstGeom>
        </p:spPr>
        <p:txBody>
          <a:bodyPr vert="horz" lIns="95793" tIns="47896" rIns="95793" bIns="47896"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914900" y="9181399"/>
            <a:ext cx="1600200" cy="527403"/>
          </a:xfrm>
          <a:prstGeom prst="rect">
            <a:avLst/>
          </a:prstGeom>
        </p:spPr>
        <p:txBody>
          <a:bodyPr vert="horz" lIns="95793" tIns="47896" rIns="95793" bIns="47896" rtlCol="0" anchor="ctr"/>
          <a:lstStyle>
            <a:lvl1pPr algn="r">
              <a:defRPr sz="1200">
                <a:solidFill>
                  <a:schemeClr val="tx1">
                    <a:tint val="75000"/>
                  </a:schemeClr>
                </a:solidFill>
              </a:defRPr>
            </a:lvl1pPr>
          </a:lstStyle>
          <a:p>
            <a:fld id="{84542A7E-BB22-45E8-83E2-CCDCEB67E896}" type="slidenum">
              <a:rPr lang="en-US" smtClean="0"/>
              <a:pPr/>
              <a:t>‹#›</a:t>
            </a:fld>
            <a:endParaRPr lang="en-US" dirty="0"/>
          </a:p>
        </p:txBody>
      </p:sp>
    </p:spTree>
    <p:extLst>
      <p:ext uri="{BB962C8B-B14F-4D97-AF65-F5344CB8AC3E}">
        <p14:creationId xmlns:p14="http://schemas.microsoft.com/office/powerpoint/2010/main" xmlns="" val="14643254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57925" rtl="0" eaLnBrk="1" latinLnBrk="0" hangingPunct="1">
        <a:spcBef>
          <a:spcPct val="0"/>
        </a:spcBef>
        <a:buNone/>
        <a:defRPr sz="4600" kern="1200">
          <a:solidFill>
            <a:schemeClr val="tx1"/>
          </a:solidFill>
          <a:latin typeface="+mj-lt"/>
          <a:ea typeface="+mj-ea"/>
          <a:cs typeface="+mj-cs"/>
        </a:defRPr>
      </a:lvl1pPr>
    </p:titleStyle>
    <p:bodyStyle>
      <a:lvl1pPr marL="359222" indent="-359222" algn="l" defTabSz="957925"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78314" indent="-299352" algn="l" defTabSz="957925"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197407" indent="-239481" algn="l" defTabSz="957925"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76370" indent="-239481" algn="l" defTabSz="957925"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55332" indent="-239481" algn="l" defTabSz="957925"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34295" indent="-239481" algn="l" defTabSz="957925"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13258" indent="-239481" algn="l" defTabSz="957925"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92220" indent="-239481" algn="l" defTabSz="957925"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71183" indent="-239481" algn="l" defTabSz="957925"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en-US"/>
      </a:defPPr>
      <a:lvl1pPr marL="0" algn="l" defTabSz="957925" rtl="0" eaLnBrk="1" latinLnBrk="0" hangingPunct="1">
        <a:defRPr sz="1900" kern="1200">
          <a:solidFill>
            <a:schemeClr val="tx1"/>
          </a:solidFill>
          <a:latin typeface="+mn-lt"/>
          <a:ea typeface="+mn-ea"/>
          <a:cs typeface="+mn-cs"/>
        </a:defRPr>
      </a:lvl1pPr>
      <a:lvl2pPr marL="478963" algn="l" defTabSz="957925" rtl="0" eaLnBrk="1" latinLnBrk="0" hangingPunct="1">
        <a:defRPr sz="1900" kern="1200">
          <a:solidFill>
            <a:schemeClr val="tx1"/>
          </a:solidFill>
          <a:latin typeface="+mn-lt"/>
          <a:ea typeface="+mn-ea"/>
          <a:cs typeface="+mn-cs"/>
        </a:defRPr>
      </a:lvl2pPr>
      <a:lvl3pPr marL="957925" algn="l" defTabSz="957925" rtl="0" eaLnBrk="1" latinLnBrk="0" hangingPunct="1">
        <a:defRPr sz="1900" kern="1200">
          <a:solidFill>
            <a:schemeClr val="tx1"/>
          </a:solidFill>
          <a:latin typeface="+mn-lt"/>
          <a:ea typeface="+mn-ea"/>
          <a:cs typeface="+mn-cs"/>
        </a:defRPr>
      </a:lvl3pPr>
      <a:lvl4pPr marL="1436888" algn="l" defTabSz="957925" rtl="0" eaLnBrk="1" latinLnBrk="0" hangingPunct="1">
        <a:defRPr sz="1900" kern="1200">
          <a:solidFill>
            <a:schemeClr val="tx1"/>
          </a:solidFill>
          <a:latin typeface="+mn-lt"/>
          <a:ea typeface="+mn-ea"/>
          <a:cs typeface="+mn-cs"/>
        </a:defRPr>
      </a:lvl4pPr>
      <a:lvl5pPr marL="1915851" algn="l" defTabSz="957925" rtl="0" eaLnBrk="1" latinLnBrk="0" hangingPunct="1">
        <a:defRPr sz="1900" kern="1200">
          <a:solidFill>
            <a:schemeClr val="tx1"/>
          </a:solidFill>
          <a:latin typeface="+mn-lt"/>
          <a:ea typeface="+mn-ea"/>
          <a:cs typeface="+mn-cs"/>
        </a:defRPr>
      </a:lvl5pPr>
      <a:lvl6pPr marL="2394814" algn="l" defTabSz="957925" rtl="0" eaLnBrk="1" latinLnBrk="0" hangingPunct="1">
        <a:defRPr sz="1900" kern="1200">
          <a:solidFill>
            <a:schemeClr val="tx1"/>
          </a:solidFill>
          <a:latin typeface="+mn-lt"/>
          <a:ea typeface="+mn-ea"/>
          <a:cs typeface="+mn-cs"/>
        </a:defRPr>
      </a:lvl6pPr>
      <a:lvl7pPr marL="2873776" algn="l" defTabSz="957925" rtl="0" eaLnBrk="1" latinLnBrk="0" hangingPunct="1">
        <a:defRPr sz="1900" kern="1200">
          <a:solidFill>
            <a:schemeClr val="tx1"/>
          </a:solidFill>
          <a:latin typeface="+mn-lt"/>
          <a:ea typeface="+mn-ea"/>
          <a:cs typeface="+mn-cs"/>
        </a:defRPr>
      </a:lvl7pPr>
      <a:lvl8pPr marL="3352739" algn="l" defTabSz="957925" rtl="0" eaLnBrk="1" latinLnBrk="0" hangingPunct="1">
        <a:defRPr sz="1900" kern="1200">
          <a:solidFill>
            <a:schemeClr val="tx1"/>
          </a:solidFill>
          <a:latin typeface="+mn-lt"/>
          <a:ea typeface="+mn-ea"/>
          <a:cs typeface="+mn-cs"/>
        </a:defRPr>
      </a:lvl8pPr>
      <a:lvl9pPr marL="3831702" algn="l" defTabSz="957925"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1.png"/><Relationship Id="rId7" Type="http://schemas.openxmlformats.org/officeDocument/2006/relationships/image" Target="../media/image16.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jpeg"/><Relationship Id="rId10" Type="http://schemas.openxmlformats.org/officeDocument/2006/relationships/image" Target="../media/image19.png"/><Relationship Id="rId4" Type="http://schemas.openxmlformats.org/officeDocument/2006/relationships/image" Target="../media/image13.jpeg"/><Relationship Id="rId9" Type="http://schemas.openxmlformats.org/officeDocument/2006/relationships/image" Target="../media/image18.png"/></Relationships>
</file>

<file path=ppt/slides/_rels/slide4.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18" Type="http://schemas.openxmlformats.org/officeDocument/2006/relationships/image" Target="../media/image31.png"/><Relationship Id="rId3" Type="http://schemas.openxmlformats.org/officeDocument/2006/relationships/hyperlink" Target="http://www.b2bgateway.net/accountingpackages.asp?ap=NetSuite&amp;dom=http://www.b2bgateway.net" TargetMode="External"/><Relationship Id="rId7" Type="http://schemas.openxmlformats.org/officeDocument/2006/relationships/hyperlink" Target="http://www.b2bgateway.net/accountingpackages.asp?ap=FishBowl&amp;dom=http://www.b2bgateway.net" TargetMode="External"/><Relationship Id="rId12" Type="http://schemas.openxmlformats.org/officeDocument/2006/relationships/image" Target="../media/image26.png"/><Relationship Id="rId17" Type="http://schemas.openxmlformats.org/officeDocument/2006/relationships/hyperlink" Target="http://www.b2bgateway.net/accountingpackages.asp?ap=SAP&amp;dom=http://www.b2bgateway.net" TargetMode="External"/><Relationship Id="rId2" Type="http://schemas.openxmlformats.org/officeDocument/2006/relationships/image" Target="../media/image11.png"/><Relationship Id="rId16"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21.png"/><Relationship Id="rId11" Type="http://schemas.openxmlformats.org/officeDocument/2006/relationships/image" Target="../media/image25.png"/><Relationship Id="rId5" Type="http://schemas.openxmlformats.org/officeDocument/2006/relationships/hyperlink" Target="http://www.b2bgateway.net/accountingpackages.asp?ap=Sage+Line+50&amp;dom=http://www.b2bgateway.net" TargetMode="External"/><Relationship Id="rId15" Type="http://schemas.openxmlformats.org/officeDocument/2006/relationships/image" Target="../media/image29.jpeg"/><Relationship Id="rId10" Type="http://schemas.openxmlformats.org/officeDocument/2006/relationships/image" Target="../media/image24.png"/><Relationship Id="rId19" Type="http://schemas.openxmlformats.org/officeDocument/2006/relationships/image" Target="../media/image32.png"/><Relationship Id="rId4" Type="http://schemas.openxmlformats.org/officeDocument/2006/relationships/image" Target="../media/image20.png"/><Relationship Id="rId9" Type="http://schemas.openxmlformats.org/officeDocument/2006/relationships/image" Target="../media/image23.png"/><Relationship Id="rId14" Type="http://schemas.openxmlformats.org/officeDocument/2006/relationships/image" Target="../media/image2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35.gif"/></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18621" y="2052949"/>
            <a:ext cx="3724906" cy="1294059"/>
          </a:xfrm>
        </p:spPr>
        <p:txBody>
          <a:bodyPr>
            <a:normAutofit fontScale="90000"/>
          </a:bodyPr>
          <a:lstStyle/>
          <a:p>
            <a:pPr algn="r"/>
            <a:r>
              <a:rPr lang="en-US" sz="4200" b="1" dirty="0">
                <a:solidFill>
                  <a:schemeClr val="bg2"/>
                </a:solidFill>
                <a:effectLst>
                  <a:reflection blurRad="6350" stA="55000" endA="300" endPos="45500" dir="5400000" sy="-100000" algn="bl" rotWithShape="0"/>
                </a:effectLst>
              </a:rPr>
              <a:t>B2BGateway.Net</a:t>
            </a:r>
          </a:p>
        </p:txBody>
      </p:sp>
      <p:sp>
        <p:nvSpPr>
          <p:cNvPr id="3" name="Subtitle 2"/>
          <p:cNvSpPr>
            <a:spLocks noGrp="1"/>
          </p:cNvSpPr>
          <p:nvPr>
            <p:ph type="subTitle" idx="1"/>
          </p:nvPr>
        </p:nvSpPr>
        <p:spPr>
          <a:xfrm>
            <a:off x="1076323" y="2969449"/>
            <a:ext cx="3299405" cy="1804477"/>
          </a:xfrm>
        </p:spPr>
        <p:txBody>
          <a:bodyPr>
            <a:normAutofit/>
          </a:bodyPr>
          <a:lstStyle/>
          <a:p>
            <a:pPr algn="l"/>
            <a:r>
              <a:rPr lang="en-US" sz="2100" b="1" dirty="0">
                <a:solidFill>
                  <a:schemeClr val="bg2">
                    <a:lumMod val="75000"/>
                  </a:schemeClr>
                </a:solidFill>
              </a:rPr>
              <a:t>Global EDI </a:t>
            </a:r>
            <a:r>
              <a:rPr lang="en-US" sz="2100" b="1">
                <a:solidFill>
                  <a:schemeClr val="bg2">
                    <a:lumMod val="75000"/>
                  </a:schemeClr>
                </a:solidFill>
              </a:rPr>
              <a:t>Solutions </a:t>
            </a:r>
            <a:r>
              <a:rPr lang="en-US" sz="2100" b="1" smtClean="0">
                <a:solidFill>
                  <a:schemeClr val="bg2">
                    <a:lumMod val="75000"/>
                  </a:schemeClr>
                </a:solidFill>
              </a:rPr>
              <a:t>for Third </a:t>
            </a:r>
            <a:r>
              <a:rPr lang="en-US" sz="2100" b="1" dirty="0">
                <a:solidFill>
                  <a:schemeClr val="bg2">
                    <a:lumMod val="75000"/>
                  </a:schemeClr>
                </a:solidFill>
              </a:rPr>
              <a:t>Party Logistics Providers </a:t>
            </a:r>
            <a:r>
              <a:rPr lang="en-US" sz="2100" b="1">
                <a:solidFill>
                  <a:schemeClr val="bg2">
                    <a:lumMod val="75000"/>
                  </a:schemeClr>
                </a:solidFill>
              </a:rPr>
              <a:t>(</a:t>
            </a:r>
            <a:r>
              <a:rPr lang="en-US" sz="2100" b="1" smtClean="0">
                <a:solidFill>
                  <a:schemeClr val="bg2">
                    <a:lumMod val="75000"/>
                  </a:schemeClr>
                </a:solidFill>
              </a:rPr>
              <a:t>3PLs)</a:t>
            </a:r>
            <a:endParaRPr lang="en-US" sz="1700" b="1" dirty="0">
              <a:solidFill>
                <a:schemeClr val="bg2">
                  <a:lumMod val="75000"/>
                </a:schemeClr>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956273" y="6098795"/>
            <a:ext cx="2906549" cy="891489"/>
          </a:xfrm>
          <a:prstGeom prst="rect">
            <a:avLst/>
          </a:prstGeom>
          <a:effectLst>
            <a:outerShdw blurRad="76200" dir="18900000" sy="23000" kx="-1200000" algn="bl" rotWithShape="0">
              <a:prstClr val="black">
                <a:alpha val="20000"/>
              </a:prstClr>
            </a:outerShdw>
          </a:effectLst>
        </p:spPr>
      </p:pic>
      <p:pic>
        <p:nvPicPr>
          <p:cNvPr id="5122" name="Picture 2" descr="C:\Users\Jon Bellemore\Downloads\Picture2.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213663" y="3707027"/>
            <a:ext cx="2391768" cy="239176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46326342"/>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0" y="21205"/>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Table of Contents</a:t>
            </a:r>
            <a:endParaRPr lang="en-US" sz="3200" cap="none" dirty="0">
              <a:ln w="0">
                <a:noFill/>
              </a:ln>
              <a:solidFill>
                <a:schemeClr val="tx1"/>
              </a:solidFill>
              <a:effectLst>
                <a:reflection blurRad="6350" stA="55000" endA="300" endPos="45500" dir="5400000" sy="-100000" algn="bl" rotWithShape="0"/>
              </a:effectLst>
            </a:endParaRPr>
          </a:p>
        </p:txBody>
      </p:sp>
      <p:sp>
        <p:nvSpPr>
          <p:cNvPr id="7" name="Rectangle 6"/>
          <p:cNvSpPr/>
          <p:nvPr/>
        </p:nvSpPr>
        <p:spPr>
          <a:xfrm>
            <a:off x="714375" y="976816"/>
            <a:ext cx="5861789" cy="6451582"/>
          </a:xfrm>
          <a:prstGeom prst="rect">
            <a:avLst/>
          </a:prstGeom>
        </p:spPr>
        <p:txBody>
          <a:bodyPr wrap="square" lIns="79827" tIns="39914" rIns="79827" bIns="39914">
            <a:spAutoFit/>
          </a:bodyPr>
          <a:lstStyle/>
          <a:p>
            <a:pPr marL="465138" indent="-465138">
              <a:buAutoNum type="arabicPeriod"/>
            </a:pPr>
            <a:r>
              <a:rPr lang="en-IE" sz="1800" dirty="0" smtClean="0">
                <a:latin typeface="Calibri" pitchFamily="34" charset="0"/>
              </a:rPr>
              <a:t>What </a:t>
            </a:r>
            <a:r>
              <a:rPr lang="en-IE" sz="1800" dirty="0">
                <a:latin typeface="Calibri" pitchFamily="34" charset="0"/>
              </a:rPr>
              <a:t>is EDI</a:t>
            </a:r>
            <a:r>
              <a:rPr lang="en-IE" sz="1800" dirty="0" smtClean="0">
                <a:latin typeface="Calibri" pitchFamily="34" charset="0"/>
              </a:rPr>
              <a:t>?</a:t>
            </a:r>
          </a:p>
          <a:p>
            <a:pPr marL="465138" indent="-465138">
              <a:buAutoNum type="arabicPeriod"/>
            </a:pPr>
            <a:endParaRPr lang="en-IE" sz="1800" dirty="0">
              <a:latin typeface="Calibri" pitchFamily="34" charset="0"/>
            </a:endParaRPr>
          </a:p>
          <a:p>
            <a:pPr marL="465138" indent="-465138">
              <a:buAutoNum type="arabicPeriod"/>
            </a:pPr>
            <a:r>
              <a:rPr lang="en-IE" sz="1800" dirty="0" smtClean="0">
                <a:latin typeface="Calibri" pitchFamily="34" charset="0"/>
              </a:rPr>
              <a:t>Brief </a:t>
            </a:r>
            <a:r>
              <a:rPr lang="en-IE" sz="1800" dirty="0">
                <a:latin typeface="Calibri" pitchFamily="34" charset="0"/>
              </a:rPr>
              <a:t>history of </a:t>
            </a:r>
            <a:r>
              <a:rPr lang="en-IE" sz="1800" dirty="0" smtClean="0">
                <a:latin typeface="Calibri" pitchFamily="34" charset="0"/>
              </a:rPr>
              <a:t>B2BGateway.Net</a:t>
            </a:r>
          </a:p>
          <a:p>
            <a:pPr marL="465138" indent="-465138">
              <a:buAutoNum type="arabicPeriod"/>
            </a:pPr>
            <a:endParaRPr lang="en-IE" sz="1800" dirty="0">
              <a:latin typeface="Calibri" pitchFamily="34" charset="0"/>
            </a:endParaRPr>
          </a:p>
          <a:p>
            <a:pPr marL="465138" indent="-465138">
              <a:buAutoNum type="arabicPeriod"/>
            </a:pPr>
            <a:r>
              <a:rPr lang="en-IE" sz="1800" dirty="0" smtClean="0">
                <a:latin typeface="Calibri" pitchFamily="34" charset="0"/>
              </a:rPr>
              <a:t>EDI </a:t>
            </a:r>
            <a:r>
              <a:rPr lang="en-IE" sz="1800" dirty="0">
                <a:latin typeface="Calibri" pitchFamily="34" charset="0"/>
              </a:rPr>
              <a:t>Data Flow Chart </a:t>
            </a:r>
            <a:endParaRPr lang="en-IE" sz="1800" dirty="0" smtClean="0">
              <a:latin typeface="Calibri" pitchFamily="34" charset="0"/>
            </a:endParaRPr>
          </a:p>
          <a:p>
            <a:pPr marL="465138" indent="-465138">
              <a:buAutoNum type="arabicPeriod"/>
            </a:pPr>
            <a:endParaRPr lang="en-IE" sz="1800" dirty="0">
              <a:latin typeface="Calibri" pitchFamily="34" charset="0"/>
            </a:endParaRPr>
          </a:p>
          <a:p>
            <a:pPr marL="465138" indent="-465138">
              <a:buAutoNum type="arabicPeriod"/>
            </a:pPr>
            <a:r>
              <a:rPr lang="en-IE" sz="1800" dirty="0" smtClean="0">
                <a:latin typeface="Calibri" pitchFamily="34" charset="0"/>
              </a:rPr>
              <a:t>EDI </a:t>
            </a:r>
            <a:r>
              <a:rPr lang="en-IE" sz="1800" dirty="0">
                <a:latin typeface="Calibri" pitchFamily="34" charset="0"/>
              </a:rPr>
              <a:t>and Your ERP/WMS </a:t>
            </a:r>
            <a:r>
              <a:rPr lang="en-IE" sz="1800" dirty="0" smtClean="0">
                <a:latin typeface="Calibri" pitchFamily="34" charset="0"/>
              </a:rPr>
              <a:t>Solution</a:t>
            </a:r>
          </a:p>
          <a:p>
            <a:pPr marL="465138" indent="-465138">
              <a:buAutoNum type="arabicPeriod"/>
            </a:pPr>
            <a:endParaRPr lang="en-IE" sz="1800" dirty="0">
              <a:latin typeface="Calibri" pitchFamily="34" charset="0"/>
            </a:endParaRPr>
          </a:p>
          <a:p>
            <a:pPr marL="465138" indent="-465138">
              <a:buAutoNum type="arabicPeriod"/>
            </a:pPr>
            <a:r>
              <a:rPr lang="en-IE" sz="1800" dirty="0" smtClean="0">
                <a:latin typeface="Calibri" pitchFamily="34" charset="0"/>
              </a:rPr>
              <a:t>Web </a:t>
            </a:r>
            <a:r>
              <a:rPr lang="en-IE" sz="1800" dirty="0">
                <a:latin typeface="Calibri" pitchFamily="34" charset="0"/>
              </a:rPr>
              <a:t>Based EDI </a:t>
            </a:r>
            <a:r>
              <a:rPr lang="en-IE" sz="1800" dirty="0" smtClean="0">
                <a:latin typeface="Calibri" pitchFamily="34" charset="0"/>
              </a:rPr>
              <a:t>Solutions</a:t>
            </a:r>
          </a:p>
          <a:p>
            <a:pPr marL="465138" indent="-465138">
              <a:buAutoNum type="arabicPeriod"/>
            </a:pPr>
            <a:endParaRPr lang="en-IE" sz="1800" dirty="0">
              <a:latin typeface="Calibri" pitchFamily="34" charset="0"/>
            </a:endParaRPr>
          </a:p>
          <a:p>
            <a:pPr marL="465138" indent="-465138">
              <a:buAutoNum type="arabicPeriod"/>
            </a:pPr>
            <a:r>
              <a:rPr lang="en-IE" sz="1800" dirty="0" smtClean="0">
                <a:latin typeface="Calibri" pitchFamily="34" charset="0"/>
              </a:rPr>
              <a:t>GS1/UCC-128 </a:t>
            </a:r>
            <a:r>
              <a:rPr lang="en-IE" sz="1800" dirty="0">
                <a:latin typeface="Calibri" pitchFamily="34" charset="0"/>
              </a:rPr>
              <a:t>Barcode </a:t>
            </a:r>
            <a:r>
              <a:rPr lang="en-IE" sz="1800" dirty="0" smtClean="0">
                <a:latin typeface="Calibri" pitchFamily="34" charset="0"/>
              </a:rPr>
              <a:t>Labels</a:t>
            </a:r>
          </a:p>
          <a:p>
            <a:pPr marL="465138" indent="-465138">
              <a:buAutoNum type="arabicPeriod"/>
            </a:pPr>
            <a:endParaRPr lang="en-IE" sz="1800" dirty="0">
              <a:latin typeface="Calibri" pitchFamily="34" charset="0"/>
            </a:endParaRPr>
          </a:p>
          <a:p>
            <a:pPr marL="465138" indent="-465138">
              <a:buAutoNum type="arabicPeriod"/>
            </a:pPr>
            <a:r>
              <a:rPr lang="en-IE" sz="1800" dirty="0" smtClean="0">
                <a:latin typeface="Calibri" pitchFamily="34" charset="0"/>
              </a:rPr>
              <a:t>Working with B2BGateway.Net EDI</a:t>
            </a:r>
          </a:p>
          <a:p>
            <a:pPr marL="465138" indent="-465138">
              <a:buAutoNum type="arabicPeriod"/>
            </a:pPr>
            <a:endParaRPr lang="en-IE" sz="1800" dirty="0">
              <a:latin typeface="Calibri" pitchFamily="34" charset="0"/>
            </a:endParaRPr>
          </a:p>
          <a:p>
            <a:pPr marL="465138" indent="-465138">
              <a:buAutoNum type="arabicPeriod"/>
            </a:pPr>
            <a:r>
              <a:rPr lang="en-IE" sz="1800" dirty="0" smtClean="0">
                <a:latin typeface="Calibri" pitchFamily="34" charset="0"/>
              </a:rPr>
              <a:t>Advantages of using B2BGateway.Net EDI</a:t>
            </a:r>
          </a:p>
          <a:p>
            <a:pPr marL="465138" indent="-465138">
              <a:buAutoNum type="arabicPeriod"/>
            </a:pPr>
            <a:endParaRPr lang="en-IE" sz="1800" dirty="0">
              <a:latin typeface="Calibri" pitchFamily="34" charset="0"/>
            </a:endParaRPr>
          </a:p>
          <a:p>
            <a:pPr marL="465138" indent="-465138">
              <a:buAutoNum type="arabicPeriod"/>
            </a:pPr>
            <a:r>
              <a:rPr lang="en-IE" sz="1800" dirty="0" smtClean="0">
                <a:latin typeface="Calibri" pitchFamily="34" charset="0"/>
              </a:rPr>
              <a:t>How does EDI work</a:t>
            </a:r>
          </a:p>
          <a:p>
            <a:pPr marL="465138" indent="-465138">
              <a:buAutoNum type="arabicPeriod"/>
            </a:pPr>
            <a:endParaRPr lang="en-IE" sz="1800" dirty="0">
              <a:latin typeface="Calibri" pitchFamily="34" charset="0"/>
            </a:endParaRPr>
          </a:p>
          <a:p>
            <a:pPr marL="465138" indent="-465138">
              <a:buAutoNum type="arabicPeriod"/>
            </a:pPr>
            <a:r>
              <a:rPr lang="en-IE" sz="1800" dirty="0" smtClean="0">
                <a:latin typeface="Calibri" pitchFamily="34" charset="0"/>
              </a:rPr>
              <a:t>Communication protocols &amp; standards of EDI</a:t>
            </a:r>
          </a:p>
          <a:p>
            <a:pPr marL="465138" indent="-465138">
              <a:buAutoNum type="arabicPeriod"/>
            </a:pPr>
            <a:endParaRPr lang="en-IE" sz="1800" dirty="0">
              <a:latin typeface="Calibri" pitchFamily="34" charset="0"/>
            </a:endParaRPr>
          </a:p>
          <a:p>
            <a:pPr marL="465138" indent="-465138">
              <a:buAutoNum type="arabicPeriod"/>
            </a:pPr>
            <a:r>
              <a:rPr lang="en-IE" sz="1800" dirty="0" smtClean="0">
                <a:latin typeface="Calibri" pitchFamily="34" charset="0"/>
              </a:rPr>
              <a:t>B2BGateway.Net Accreditation</a:t>
            </a:r>
          </a:p>
          <a:p>
            <a:pPr marL="465138" indent="-465138">
              <a:buAutoNum type="arabicPeriod"/>
            </a:pPr>
            <a:endParaRPr lang="en-IE" sz="1800" dirty="0">
              <a:latin typeface="Calibri" pitchFamily="34" charset="0"/>
            </a:endParaRPr>
          </a:p>
          <a:p>
            <a:pPr marL="465138" indent="-465138">
              <a:buAutoNum type="arabicPeriod"/>
            </a:pPr>
            <a:r>
              <a:rPr lang="en-IE" sz="1800" dirty="0" smtClean="0">
                <a:latin typeface="Calibri" pitchFamily="34" charset="0"/>
              </a:rPr>
              <a:t>EDI </a:t>
            </a:r>
            <a:r>
              <a:rPr lang="en-IE" sz="1800" dirty="0">
                <a:latin typeface="Calibri" pitchFamily="34" charset="0"/>
              </a:rPr>
              <a:t>glossary and transactions sets</a:t>
            </a:r>
          </a:p>
        </p:txBody>
      </p:sp>
      <p:pic>
        <p:nvPicPr>
          <p:cNvPr id="1026" name="Picture 2" descr="C:\Users\Jon Bellemore\Documents\! MUSIC-FX-IMG-VID\STOCK IMAGES\! LOGOS\! B2B\b2blogo-white box-transparent corners.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194717" y="8822574"/>
            <a:ext cx="2468563" cy="78581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0774466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Title 1"/>
          <p:cNvSpPr txBox="1">
            <a:spLocks/>
          </p:cNvSpPr>
          <p:nvPr/>
        </p:nvSpPr>
        <p:spPr>
          <a:xfrm>
            <a:off x="0" y="21205"/>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What is EDI?</a:t>
            </a:r>
            <a:endParaRPr lang="en-US" sz="3200" cap="none" dirty="0">
              <a:ln w="0">
                <a:noFill/>
              </a:ln>
              <a:solidFill>
                <a:schemeClr val="tx1"/>
              </a:solidFill>
              <a:effectLst>
                <a:reflection blurRad="6350" stA="55000" endA="300" endPos="45500" dir="5400000" sy="-100000" algn="bl" rotWithShape="0"/>
              </a:effectLst>
            </a:endParaRPr>
          </a:p>
        </p:txBody>
      </p:sp>
      <p:pic>
        <p:nvPicPr>
          <p:cNvPr id="5" name="Picture 2" descr="C:\Users\Jon Bellemore\Documents\! MUSIC-FX-IMG-VID\STOCK IMAGES\! LOGOS\! B2B\b2blogo-white box-transparent corners.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194717" y="8822574"/>
            <a:ext cx="2468563" cy="785813"/>
          </a:xfrm>
          <a:prstGeom prst="rect">
            <a:avLst/>
          </a:prstGeom>
          <a:noFill/>
          <a:extLst>
            <a:ext uri="{909E8E84-426E-40DD-AFC4-6F175D3DCCD1}">
              <a14:hiddenFill xmlns:a14="http://schemas.microsoft.com/office/drawing/2010/main" xmlns="">
                <a:solidFill>
                  <a:srgbClr val="FFFFFF"/>
                </a:solidFill>
              </a14:hiddenFill>
            </a:ext>
          </a:extLst>
        </p:spPr>
      </p:pic>
      <p:sp>
        <p:nvSpPr>
          <p:cNvPr id="8" name="Rectangle 7"/>
          <p:cNvSpPr/>
          <p:nvPr/>
        </p:nvSpPr>
        <p:spPr>
          <a:xfrm>
            <a:off x="714375" y="976816"/>
            <a:ext cx="5400675" cy="4512590"/>
          </a:xfrm>
          <a:prstGeom prst="rect">
            <a:avLst/>
          </a:prstGeom>
        </p:spPr>
        <p:txBody>
          <a:bodyPr wrap="square" lIns="79827" tIns="39914" rIns="79827" bIns="39914">
            <a:spAutoFit/>
          </a:bodyPr>
          <a:lstStyle/>
          <a:p>
            <a:pPr algn="just"/>
            <a:r>
              <a:rPr lang="en-IE" sz="1600" dirty="0" smtClean="0"/>
              <a:t>EDI </a:t>
            </a:r>
            <a:r>
              <a:rPr lang="en-IE" sz="1600" dirty="0"/>
              <a:t>stands for Electronic Data Interchange. Loosely defined, EDI is the structured transmission of </a:t>
            </a:r>
            <a:r>
              <a:rPr lang="en-IE" sz="1600" dirty="0" smtClean="0"/>
              <a:t>electronic data </a:t>
            </a:r>
            <a:r>
              <a:rPr lang="en-IE" sz="1600" dirty="0"/>
              <a:t>(Purchase Orders</a:t>
            </a:r>
            <a:r>
              <a:rPr lang="en-IE" sz="1600" dirty="0" smtClean="0"/>
              <a:t>, Invoices</a:t>
            </a:r>
            <a:r>
              <a:rPr lang="en-IE" sz="1600" dirty="0"/>
              <a:t>, Shipping </a:t>
            </a:r>
            <a:r>
              <a:rPr lang="en-IE" sz="1600" dirty="0" smtClean="0"/>
              <a:t>Notices, </a:t>
            </a:r>
            <a:r>
              <a:rPr lang="en-IE" sz="1600" dirty="0"/>
              <a:t>etc.) between </a:t>
            </a:r>
            <a:r>
              <a:rPr lang="en-IE" sz="1600" dirty="0" smtClean="0"/>
              <a:t>organizations. It is what </a:t>
            </a:r>
            <a:r>
              <a:rPr lang="en-IE" sz="1600" dirty="0"/>
              <a:t>we here at B2BGateway.Net do best!</a:t>
            </a:r>
          </a:p>
          <a:p>
            <a:pPr algn="just"/>
            <a:endParaRPr lang="en-IE" sz="1600" dirty="0"/>
          </a:p>
          <a:p>
            <a:pPr algn="just"/>
            <a:r>
              <a:rPr lang="en-IE" sz="1600" dirty="0"/>
              <a:t>Today’s Supply Chain Management and Distribution solutions are being driven by the need for cost effective, accurate and real time information systems such as EDI.</a:t>
            </a:r>
            <a:endParaRPr lang="en-US" sz="1600" dirty="0"/>
          </a:p>
          <a:p>
            <a:pPr algn="just"/>
            <a:endParaRPr lang="en-IE" sz="1600" dirty="0" smtClean="0"/>
          </a:p>
          <a:p>
            <a:pPr algn="just"/>
            <a:endParaRPr lang="en-IE" sz="1600" dirty="0"/>
          </a:p>
          <a:p>
            <a:pPr algn="just"/>
            <a:endParaRPr lang="en-IE" sz="1600" dirty="0" smtClean="0"/>
          </a:p>
          <a:p>
            <a:pPr algn="just"/>
            <a:endParaRPr lang="en-IE" sz="1600" dirty="0" smtClean="0"/>
          </a:p>
          <a:p>
            <a:pPr algn="just"/>
            <a:r>
              <a:rPr lang="en-IE" sz="1600" dirty="0" smtClean="0"/>
              <a:t>B2BGateway.Net </a:t>
            </a:r>
            <a:r>
              <a:rPr lang="en-IE" sz="1600" dirty="0"/>
              <a:t>was founded in Boston in 1999 and </a:t>
            </a:r>
            <a:r>
              <a:rPr lang="en-IE" sz="1600" dirty="0" smtClean="0"/>
              <a:t>has rapidly </a:t>
            </a:r>
            <a:r>
              <a:rPr lang="en-IE" sz="1600" dirty="0"/>
              <a:t>grown to be a world leader </a:t>
            </a:r>
            <a:r>
              <a:rPr lang="en-IE" sz="1600" dirty="0" smtClean="0"/>
              <a:t>in the </a:t>
            </a:r>
            <a:r>
              <a:rPr lang="en-IE" sz="1600" dirty="0"/>
              <a:t>provision of </a:t>
            </a:r>
            <a:r>
              <a:rPr lang="en-IE" sz="1600" dirty="0" smtClean="0"/>
              <a:t>Cloud / SaaS </a:t>
            </a:r>
            <a:r>
              <a:rPr lang="en-IE" sz="1600" dirty="0"/>
              <a:t>based EDI solutions. B2BGateway.Net has offices in North </a:t>
            </a:r>
          </a:p>
          <a:p>
            <a:pPr algn="just"/>
            <a:r>
              <a:rPr lang="en-IE" sz="1600" dirty="0"/>
              <a:t>America, Europe and Australia delivering Data Integration and Supply Chain </a:t>
            </a:r>
            <a:r>
              <a:rPr lang="en-IE" sz="1600" dirty="0" smtClean="0"/>
              <a:t>Management solutions </a:t>
            </a:r>
            <a:r>
              <a:rPr lang="en-IE" sz="1600" dirty="0"/>
              <a:t>to thousands of Clients and Trading Partners worldwide</a:t>
            </a:r>
            <a:r>
              <a:rPr lang="en-IE" sz="1600" dirty="0" smtClean="0"/>
              <a:t>.</a:t>
            </a:r>
            <a:endParaRPr lang="en-IE" sz="1600" dirty="0"/>
          </a:p>
        </p:txBody>
      </p:sp>
      <p:sp>
        <p:nvSpPr>
          <p:cNvPr id="64" name="TextBox 63"/>
          <p:cNvSpPr txBox="1"/>
          <p:nvPr/>
        </p:nvSpPr>
        <p:spPr>
          <a:xfrm>
            <a:off x="4330775" y="6418454"/>
            <a:ext cx="1784276" cy="584775"/>
          </a:xfrm>
          <a:prstGeom prst="rect">
            <a:avLst/>
          </a:prstGeom>
          <a:noFill/>
          <a:ln>
            <a:solidFill>
              <a:schemeClr val="tx1"/>
            </a:solidFill>
          </a:ln>
        </p:spPr>
        <p:txBody>
          <a:bodyPr wrap="square" rtlCol="0">
            <a:spAutoFit/>
          </a:bodyPr>
          <a:lstStyle/>
          <a:p>
            <a:pPr algn="just"/>
            <a:r>
              <a:rPr lang="en-IE" sz="800" dirty="0" smtClean="0"/>
              <a:t>This figure shows a complicated EDI data flow with the Addition of Manufacturers, Shopping Carts and Online Stores.</a:t>
            </a:r>
            <a:endParaRPr lang="en-US" sz="800" dirty="0"/>
          </a:p>
        </p:txBody>
      </p:sp>
      <p:grpSp>
        <p:nvGrpSpPr>
          <p:cNvPr id="2052" name="Group 2051"/>
          <p:cNvGrpSpPr/>
          <p:nvPr/>
        </p:nvGrpSpPr>
        <p:grpSpPr>
          <a:xfrm>
            <a:off x="844605" y="6199388"/>
            <a:ext cx="3466443" cy="2547679"/>
            <a:chOff x="705581" y="5983944"/>
            <a:chExt cx="3466443" cy="2547679"/>
          </a:xfrm>
        </p:grpSpPr>
        <p:cxnSp>
          <p:nvCxnSpPr>
            <p:cNvPr id="43" name="Straight Arrow Connector 42"/>
            <p:cNvCxnSpPr/>
            <p:nvPr/>
          </p:nvCxnSpPr>
          <p:spPr>
            <a:xfrm flipH="1" flipV="1">
              <a:off x="1231900" y="6534458"/>
              <a:ext cx="779944" cy="792302"/>
            </a:xfrm>
            <a:prstGeom prst="straightConnector1">
              <a:avLst/>
            </a:prstGeom>
            <a:ln>
              <a:solidFill>
                <a:schemeClr val="accent6"/>
              </a:solidFill>
              <a:tailEnd type="arrow"/>
            </a:ln>
          </p:spPr>
          <p:style>
            <a:lnRef idx="1">
              <a:schemeClr val="accent1"/>
            </a:lnRef>
            <a:fillRef idx="0">
              <a:schemeClr val="accent1"/>
            </a:fillRef>
            <a:effectRef idx="0">
              <a:schemeClr val="accent1"/>
            </a:effectRef>
            <a:fontRef idx="minor">
              <a:schemeClr val="tx1"/>
            </a:fontRef>
          </p:style>
        </p:cxnSp>
        <p:grpSp>
          <p:nvGrpSpPr>
            <p:cNvPr id="27" name="Group 3"/>
            <p:cNvGrpSpPr>
              <a:grpSpLocks/>
            </p:cNvGrpSpPr>
            <p:nvPr/>
          </p:nvGrpSpPr>
          <p:grpSpPr bwMode="auto">
            <a:xfrm>
              <a:off x="719168" y="7167844"/>
              <a:ext cx="2736185" cy="532907"/>
              <a:chOff x="1093037" y="3205006"/>
              <a:chExt cx="5678876" cy="1093083"/>
            </a:xfrm>
          </p:grpSpPr>
          <p:pic>
            <p:nvPicPr>
              <p:cNvPr id="65" name="Picture 4" descr="Walmart Store.jpg"/>
              <p:cNvPicPr>
                <a:picLocks noChangeAspect="1"/>
              </p:cNvPicPr>
              <p:nvPr/>
            </p:nvPicPr>
            <p:blipFill>
              <a:blip r:embed="rId4" cstate="print"/>
              <a:srcRect/>
              <a:stretch>
                <a:fillRect/>
              </a:stretch>
            </p:blipFill>
            <p:spPr bwMode="auto">
              <a:xfrm>
                <a:off x="1093037" y="3205006"/>
                <a:ext cx="1326864" cy="1093083"/>
              </a:xfrm>
              <a:prstGeom prst="rect">
                <a:avLst/>
              </a:prstGeom>
              <a:noFill/>
              <a:ln w="9525">
                <a:noFill/>
                <a:miter lim="800000"/>
                <a:headEnd/>
                <a:tailEnd/>
              </a:ln>
            </p:spPr>
          </p:pic>
          <p:cxnSp>
            <p:nvCxnSpPr>
              <p:cNvPr id="66" name="Straight Arrow Connector 65"/>
              <p:cNvCxnSpPr/>
              <p:nvPr/>
            </p:nvCxnSpPr>
            <p:spPr>
              <a:xfrm>
                <a:off x="2406427" y="3524621"/>
                <a:ext cx="1239797" cy="12694"/>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67" name="Picture 6" descr="Global EDI Network.jpg"/>
              <p:cNvPicPr>
                <a:picLocks noChangeAspect="1"/>
              </p:cNvPicPr>
              <p:nvPr/>
            </p:nvPicPr>
            <p:blipFill>
              <a:blip r:embed="rId5" cstate="print"/>
              <a:srcRect/>
              <a:stretch>
                <a:fillRect/>
              </a:stretch>
            </p:blipFill>
            <p:spPr bwMode="auto">
              <a:xfrm>
                <a:off x="3669632" y="3458828"/>
                <a:ext cx="2103775" cy="669383"/>
              </a:xfrm>
              <a:prstGeom prst="rect">
                <a:avLst/>
              </a:prstGeom>
              <a:noFill/>
              <a:ln w="9525">
                <a:noFill/>
                <a:miter lim="800000"/>
                <a:headEnd/>
                <a:tailEnd/>
              </a:ln>
            </p:spPr>
          </p:pic>
          <p:cxnSp>
            <p:nvCxnSpPr>
              <p:cNvPr id="68" name="Straight Arrow Connector 67"/>
              <p:cNvCxnSpPr/>
              <p:nvPr/>
            </p:nvCxnSpPr>
            <p:spPr>
              <a:xfrm>
                <a:off x="5773407" y="3573811"/>
                <a:ext cx="938183" cy="11107"/>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rot="10800000">
                <a:off x="5773407" y="3826097"/>
                <a:ext cx="998506" cy="7934"/>
              </a:xfrm>
              <a:prstGeom prst="straightConnector1">
                <a:avLst/>
              </a:prstGeom>
              <a:ln>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rot="10800000">
                <a:off x="2442938" y="3813411"/>
                <a:ext cx="1227099" cy="15868"/>
              </a:xfrm>
              <a:prstGeom prst="straightConnector1">
                <a:avLst/>
              </a:prstGeom>
              <a:ln>
                <a:solidFill>
                  <a:schemeClr val="accent6"/>
                </a:solidFill>
                <a:tailEnd type="arrow"/>
              </a:ln>
            </p:spPr>
            <p:style>
              <a:lnRef idx="1">
                <a:schemeClr val="accent1"/>
              </a:lnRef>
              <a:fillRef idx="0">
                <a:schemeClr val="accent1"/>
              </a:fillRef>
              <a:effectRef idx="0">
                <a:schemeClr val="accent1"/>
              </a:effectRef>
              <a:fontRef idx="minor">
                <a:schemeClr val="tx1"/>
              </a:fontRef>
            </p:style>
          </p:cxnSp>
        </p:grpSp>
        <p:cxnSp>
          <p:nvCxnSpPr>
            <p:cNvPr id="28" name="Straight Arrow Connector 27"/>
            <p:cNvCxnSpPr/>
            <p:nvPr/>
          </p:nvCxnSpPr>
          <p:spPr>
            <a:xfrm rot="5400000" flipH="1" flipV="1">
              <a:off x="2443664" y="6840114"/>
              <a:ext cx="445586" cy="417614"/>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rot="5400000">
              <a:off x="2871666" y="6912120"/>
              <a:ext cx="392982" cy="330420"/>
            </a:xfrm>
            <a:prstGeom prst="straightConnector1">
              <a:avLst/>
            </a:prstGeom>
            <a:ln>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3020735" y="7638888"/>
              <a:ext cx="154885" cy="30430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rot="16200000" flipH="1">
              <a:off x="1373232" y="6549166"/>
              <a:ext cx="779897" cy="695501"/>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705581" y="6000659"/>
              <a:ext cx="655198" cy="338554"/>
            </a:xfrm>
            <a:prstGeom prst="rect">
              <a:avLst/>
            </a:prstGeom>
            <a:noFill/>
          </p:spPr>
          <p:txBody>
            <a:bodyPr wrap="square">
              <a:spAutoFit/>
            </a:bodyPr>
            <a:lstStyle/>
            <a:p>
              <a:pPr algn="ctr">
                <a:defRPr/>
              </a:pPr>
              <a:r>
                <a:rPr lang="en-IE" sz="800" b="1" dirty="0" smtClean="0">
                  <a:latin typeface="Arial" pitchFamily="34" charset="0"/>
                  <a:cs typeface="Arial" pitchFamily="34" charset="0"/>
                </a:rPr>
                <a:t>Online Retailer</a:t>
              </a:r>
              <a:endParaRPr lang="en-US" sz="800" b="1" dirty="0">
                <a:effectLst>
                  <a:outerShdw blurRad="38100" dist="38100" dir="2700000" algn="tl">
                    <a:srgbClr val="000000">
                      <a:alpha val="43137"/>
                    </a:srgbClr>
                  </a:outerShdw>
                </a:effectLst>
                <a:latin typeface="Arial" pitchFamily="34" charset="0"/>
                <a:cs typeface="Arial" pitchFamily="34" charset="0"/>
              </a:endParaRPr>
            </a:p>
          </p:txBody>
        </p:sp>
        <p:sp>
          <p:nvSpPr>
            <p:cNvPr id="33" name="TextBox 32"/>
            <p:cNvSpPr txBox="1"/>
            <p:nvPr/>
          </p:nvSpPr>
          <p:spPr>
            <a:xfrm>
              <a:off x="3590700" y="8200307"/>
              <a:ext cx="473362" cy="215444"/>
            </a:xfrm>
            <a:prstGeom prst="rect">
              <a:avLst/>
            </a:prstGeom>
            <a:noFill/>
          </p:spPr>
          <p:txBody>
            <a:bodyPr wrap="square">
              <a:spAutoFit/>
            </a:bodyPr>
            <a:lstStyle/>
            <a:p>
              <a:pPr>
                <a:defRPr/>
              </a:pPr>
              <a:r>
                <a:rPr lang="en-IE" sz="800" b="1" dirty="0" smtClean="0">
                  <a:latin typeface="Arial" pitchFamily="34" charset="0"/>
                  <a:cs typeface="Arial" pitchFamily="34" charset="0"/>
                </a:rPr>
                <a:t>3PL</a:t>
              </a:r>
              <a:endParaRPr lang="en-US" sz="800" b="1" dirty="0">
                <a:latin typeface="Arial" pitchFamily="34" charset="0"/>
                <a:cs typeface="Arial" pitchFamily="34" charset="0"/>
              </a:endParaRPr>
            </a:p>
          </p:txBody>
        </p:sp>
        <p:sp>
          <p:nvSpPr>
            <p:cNvPr id="34" name="Rectangle 33"/>
            <p:cNvSpPr/>
            <p:nvPr/>
          </p:nvSpPr>
          <p:spPr>
            <a:xfrm>
              <a:off x="714376" y="7704172"/>
              <a:ext cx="637608" cy="461665"/>
            </a:xfrm>
            <a:prstGeom prst="rect">
              <a:avLst/>
            </a:prstGeom>
          </p:spPr>
          <p:txBody>
            <a:bodyPr wrap="square">
              <a:spAutoFit/>
            </a:bodyPr>
            <a:lstStyle/>
            <a:p>
              <a:pPr algn="ctr">
                <a:defRPr/>
              </a:pPr>
              <a:r>
                <a:rPr lang="en-IE" sz="800" b="1" dirty="0" smtClean="0">
                  <a:latin typeface="Arial" pitchFamily="34" charset="0"/>
                  <a:cs typeface="Arial" pitchFamily="34" charset="0"/>
                </a:rPr>
                <a:t>Box Store Retailer</a:t>
              </a:r>
              <a:endParaRPr lang="en-US" sz="800" b="1" dirty="0">
                <a:latin typeface="Arial" pitchFamily="34" charset="0"/>
                <a:cs typeface="Arial" pitchFamily="34" charset="0"/>
              </a:endParaRPr>
            </a:p>
          </p:txBody>
        </p:sp>
        <p:sp>
          <p:nvSpPr>
            <p:cNvPr id="35" name="Rectangle 33"/>
            <p:cNvSpPr>
              <a:spLocks noChangeArrowheads="1"/>
            </p:cNvSpPr>
            <p:nvPr/>
          </p:nvSpPr>
          <p:spPr bwMode="auto">
            <a:xfrm>
              <a:off x="1632128" y="7177299"/>
              <a:ext cx="322409" cy="317755"/>
            </a:xfrm>
            <a:prstGeom prst="rect">
              <a:avLst/>
            </a:prstGeom>
            <a:noFill/>
            <a:ln w="9525">
              <a:noFill/>
              <a:miter lim="800000"/>
              <a:headEnd/>
              <a:tailEnd/>
            </a:ln>
          </p:spPr>
          <p:txBody>
            <a:bodyPr wrap="square">
              <a:spAutoFit/>
            </a:bodyPr>
            <a:lstStyle/>
            <a:p>
              <a:endParaRPr lang="en-US" dirty="0"/>
            </a:p>
          </p:txBody>
        </p:sp>
        <p:sp>
          <p:nvSpPr>
            <p:cNvPr id="36" name="Rectangle 34"/>
            <p:cNvSpPr>
              <a:spLocks noChangeArrowheads="1"/>
            </p:cNvSpPr>
            <p:nvPr/>
          </p:nvSpPr>
          <p:spPr bwMode="auto">
            <a:xfrm>
              <a:off x="3163980" y="7204988"/>
              <a:ext cx="458152" cy="317755"/>
            </a:xfrm>
            <a:prstGeom prst="rect">
              <a:avLst/>
            </a:prstGeom>
            <a:noFill/>
            <a:ln w="9525">
              <a:noFill/>
              <a:miter lim="800000"/>
              <a:headEnd/>
              <a:tailEnd/>
            </a:ln>
          </p:spPr>
          <p:txBody>
            <a:bodyPr>
              <a:spAutoFit/>
            </a:bodyPr>
            <a:lstStyle/>
            <a:p>
              <a:endParaRPr lang="en-US" dirty="0"/>
            </a:p>
          </p:txBody>
        </p:sp>
        <p:sp>
          <p:nvSpPr>
            <p:cNvPr id="37" name="Rectangle 36"/>
            <p:cNvSpPr>
              <a:spLocks noChangeArrowheads="1"/>
            </p:cNvSpPr>
            <p:nvPr/>
          </p:nvSpPr>
          <p:spPr bwMode="auto">
            <a:xfrm>
              <a:off x="1645937" y="7343337"/>
              <a:ext cx="157141" cy="317755"/>
            </a:xfrm>
            <a:prstGeom prst="rect">
              <a:avLst/>
            </a:prstGeom>
            <a:noFill/>
            <a:ln w="9525">
              <a:noFill/>
              <a:miter lim="800000"/>
              <a:headEnd/>
              <a:tailEnd/>
            </a:ln>
          </p:spPr>
          <p:txBody>
            <a:bodyPr wrap="none">
              <a:spAutoFit/>
            </a:bodyPr>
            <a:lstStyle/>
            <a:p>
              <a:endParaRPr lang="en-US" dirty="0"/>
            </a:p>
          </p:txBody>
        </p:sp>
        <p:sp>
          <p:nvSpPr>
            <p:cNvPr id="38" name="Rectangle 37"/>
            <p:cNvSpPr>
              <a:spLocks noChangeArrowheads="1"/>
            </p:cNvSpPr>
            <p:nvPr/>
          </p:nvSpPr>
          <p:spPr bwMode="auto">
            <a:xfrm>
              <a:off x="1640663" y="7457698"/>
              <a:ext cx="157141" cy="317755"/>
            </a:xfrm>
            <a:prstGeom prst="rect">
              <a:avLst/>
            </a:prstGeom>
            <a:noFill/>
            <a:ln w="9525">
              <a:noFill/>
              <a:miter lim="800000"/>
              <a:headEnd/>
              <a:tailEnd/>
            </a:ln>
          </p:spPr>
          <p:txBody>
            <a:bodyPr wrap="none">
              <a:spAutoFit/>
            </a:bodyPr>
            <a:lstStyle/>
            <a:p>
              <a:endParaRPr lang="en-US" dirty="0"/>
            </a:p>
          </p:txBody>
        </p:sp>
        <p:sp>
          <p:nvSpPr>
            <p:cNvPr id="39" name="Rectangle 38"/>
            <p:cNvSpPr>
              <a:spLocks noChangeArrowheads="1"/>
            </p:cNvSpPr>
            <p:nvPr/>
          </p:nvSpPr>
          <p:spPr bwMode="auto">
            <a:xfrm>
              <a:off x="2485718" y="6897548"/>
              <a:ext cx="303569" cy="317755"/>
            </a:xfrm>
            <a:prstGeom prst="rect">
              <a:avLst/>
            </a:prstGeom>
            <a:noFill/>
            <a:ln w="9525">
              <a:noFill/>
              <a:miter lim="800000"/>
              <a:headEnd/>
              <a:tailEnd/>
            </a:ln>
          </p:spPr>
          <p:txBody>
            <a:bodyPr wrap="square">
              <a:spAutoFit/>
            </a:bodyPr>
            <a:lstStyle/>
            <a:p>
              <a:endParaRPr lang="en-US" dirty="0"/>
            </a:p>
          </p:txBody>
        </p:sp>
        <p:sp>
          <p:nvSpPr>
            <p:cNvPr id="40" name="Rectangle 39"/>
            <p:cNvSpPr>
              <a:spLocks noChangeArrowheads="1"/>
            </p:cNvSpPr>
            <p:nvPr/>
          </p:nvSpPr>
          <p:spPr bwMode="auto">
            <a:xfrm>
              <a:off x="3102134" y="6927038"/>
              <a:ext cx="313231" cy="317755"/>
            </a:xfrm>
            <a:prstGeom prst="rect">
              <a:avLst/>
            </a:prstGeom>
            <a:noFill/>
            <a:ln w="9525">
              <a:noFill/>
              <a:miter lim="800000"/>
              <a:headEnd/>
              <a:tailEnd/>
            </a:ln>
          </p:spPr>
          <p:txBody>
            <a:bodyPr wrap="square">
              <a:spAutoFit/>
            </a:bodyPr>
            <a:lstStyle/>
            <a:p>
              <a:endParaRPr lang="en-IE" dirty="0"/>
            </a:p>
          </p:txBody>
        </p:sp>
        <p:sp>
          <p:nvSpPr>
            <p:cNvPr id="41" name="Rectangle 40"/>
            <p:cNvSpPr>
              <a:spLocks noChangeArrowheads="1"/>
            </p:cNvSpPr>
            <p:nvPr/>
          </p:nvSpPr>
          <p:spPr bwMode="auto">
            <a:xfrm>
              <a:off x="2701671" y="7711774"/>
              <a:ext cx="428926" cy="185357"/>
            </a:xfrm>
            <a:prstGeom prst="rect">
              <a:avLst/>
            </a:prstGeom>
            <a:noFill/>
            <a:ln w="9525">
              <a:noFill/>
              <a:miter lim="800000"/>
              <a:headEnd/>
              <a:tailEnd/>
            </a:ln>
          </p:spPr>
          <p:txBody>
            <a:bodyPr wrap="square">
              <a:spAutoFit/>
            </a:bodyPr>
            <a:lstStyle/>
            <a:p>
              <a:r>
                <a:rPr lang="en-IE" sz="800" dirty="0" smtClean="0"/>
                <a:t>945</a:t>
              </a:r>
              <a:endParaRPr lang="en-IE" sz="800" dirty="0"/>
            </a:p>
          </p:txBody>
        </p:sp>
        <p:sp>
          <p:nvSpPr>
            <p:cNvPr id="42" name="TextBox 41"/>
            <p:cNvSpPr txBox="1">
              <a:spLocks noChangeArrowheads="1"/>
            </p:cNvSpPr>
            <p:nvPr/>
          </p:nvSpPr>
          <p:spPr bwMode="auto">
            <a:xfrm>
              <a:off x="1693437" y="6741283"/>
              <a:ext cx="301355" cy="317755"/>
            </a:xfrm>
            <a:prstGeom prst="rect">
              <a:avLst/>
            </a:prstGeom>
            <a:noFill/>
            <a:ln w="9525">
              <a:noFill/>
              <a:miter lim="800000"/>
              <a:headEnd/>
              <a:tailEnd/>
            </a:ln>
          </p:spPr>
          <p:txBody>
            <a:bodyPr>
              <a:spAutoFit/>
            </a:bodyPr>
            <a:lstStyle/>
            <a:p>
              <a:endParaRPr lang="en-US" dirty="0"/>
            </a:p>
          </p:txBody>
        </p:sp>
        <p:sp>
          <p:nvSpPr>
            <p:cNvPr id="44" name="Rectangle 45"/>
            <p:cNvSpPr>
              <a:spLocks noChangeArrowheads="1"/>
            </p:cNvSpPr>
            <p:nvPr/>
          </p:nvSpPr>
          <p:spPr bwMode="auto">
            <a:xfrm>
              <a:off x="1415502" y="6891643"/>
              <a:ext cx="287990" cy="185357"/>
            </a:xfrm>
            <a:prstGeom prst="rect">
              <a:avLst/>
            </a:prstGeom>
            <a:noFill/>
            <a:ln w="9525">
              <a:noFill/>
              <a:miter lim="800000"/>
              <a:headEnd/>
              <a:tailEnd/>
            </a:ln>
          </p:spPr>
          <p:txBody>
            <a:bodyPr wrap="none">
              <a:spAutoFit/>
            </a:bodyPr>
            <a:lstStyle/>
            <a:p>
              <a:r>
                <a:rPr lang="en-IE" sz="800" dirty="0" smtClean="0"/>
                <a:t>810</a:t>
              </a:r>
              <a:endParaRPr lang="en-US" sz="800" dirty="0"/>
            </a:p>
          </p:txBody>
        </p:sp>
        <p:sp>
          <p:nvSpPr>
            <p:cNvPr id="45" name="Rectangle 62"/>
            <p:cNvSpPr>
              <a:spLocks noChangeArrowheads="1"/>
            </p:cNvSpPr>
            <p:nvPr/>
          </p:nvSpPr>
          <p:spPr bwMode="auto">
            <a:xfrm>
              <a:off x="1854703" y="6375581"/>
              <a:ext cx="157141" cy="317755"/>
            </a:xfrm>
            <a:prstGeom prst="rect">
              <a:avLst/>
            </a:prstGeom>
            <a:noFill/>
            <a:ln w="9525">
              <a:noFill/>
              <a:miter lim="800000"/>
              <a:headEnd/>
              <a:tailEnd/>
            </a:ln>
          </p:spPr>
          <p:txBody>
            <a:bodyPr wrap="none">
              <a:spAutoFit/>
            </a:bodyPr>
            <a:lstStyle/>
            <a:p>
              <a:endParaRPr lang="en-US" dirty="0"/>
            </a:p>
          </p:txBody>
        </p:sp>
        <p:cxnSp>
          <p:nvCxnSpPr>
            <p:cNvPr id="47" name="Straight Arrow Connector 46"/>
            <p:cNvCxnSpPr/>
            <p:nvPr/>
          </p:nvCxnSpPr>
          <p:spPr>
            <a:xfrm rot="5400000" flipH="1" flipV="1">
              <a:off x="1984125" y="7638237"/>
              <a:ext cx="282912" cy="27272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1869837" y="7668235"/>
              <a:ext cx="322721" cy="317755"/>
            </a:xfrm>
            <a:prstGeom prst="rect">
              <a:avLst/>
            </a:prstGeom>
            <a:noFill/>
          </p:spPr>
          <p:txBody>
            <a:bodyPr wrap="square" rtlCol="0">
              <a:spAutoFit/>
            </a:bodyPr>
            <a:lstStyle/>
            <a:p>
              <a:endParaRPr lang="en-US" dirty="0"/>
            </a:p>
          </p:txBody>
        </p:sp>
        <p:cxnSp>
          <p:nvCxnSpPr>
            <p:cNvPr id="49" name="Straight Arrow Connector 48"/>
            <p:cNvCxnSpPr/>
            <p:nvPr/>
          </p:nvCxnSpPr>
          <p:spPr>
            <a:xfrm rot="5400000">
              <a:off x="2180553" y="7680240"/>
              <a:ext cx="268766" cy="24475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2202665" y="7656651"/>
              <a:ext cx="377986" cy="317755"/>
            </a:xfrm>
            <a:prstGeom prst="rect">
              <a:avLst/>
            </a:prstGeom>
            <a:noFill/>
          </p:spPr>
          <p:txBody>
            <a:bodyPr wrap="none" rtlCol="0">
              <a:spAutoFit/>
            </a:bodyPr>
            <a:lstStyle/>
            <a:p>
              <a:r>
                <a:rPr lang="en-IE" dirty="0" smtClean="0"/>
                <a:t>  </a:t>
              </a:r>
              <a:r>
                <a:rPr lang="en-IE" sz="800" dirty="0" smtClean="0"/>
                <a:t>856</a:t>
              </a:r>
              <a:endParaRPr lang="en-US" dirty="0"/>
            </a:p>
          </p:txBody>
        </p:sp>
        <p:pic>
          <p:nvPicPr>
            <p:cNvPr id="51" name="Picture 2"/>
            <p:cNvPicPr>
              <a:picLocks noChangeAspect="1" noChangeArrowheads="1"/>
            </p:cNvPicPr>
            <p:nvPr/>
          </p:nvPicPr>
          <p:blipFill>
            <a:blip r:embed="rId6" cstate="print">
              <a:extLst>
                <a:ext uri="{28A0092B-C50C-407E-A947-70E740481C1C}">
                  <a14:useLocalDpi xmlns:a14="http://schemas.microsoft.com/office/drawing/2010/main" xmlns="" val="0"/>
                </a:ext>
              </a:extLst>
            </a:blip>
            <a:stretch>
              <a:fillRect/>
            </a:stretch>
          </p:blipFill>
          <p:spPr bwMode="auto">
            <a:xfrm>
              <a:off x="738265" y="6232251"/>
              <a:ext cx="631310" cy="473482"/>
            </a:xfrm>
            <a:prstGeom prst="rect">
              <a:avLst/>
            </a:prstGeom>
            <a:noFill/>
            <a:ln>
              <a:noFill/>
            </a:ln>
          </p:spPr>
        </p:pic>
        <p:sp>
          <p:nvSpPr>
            <p:cNvPr id="52" name="Freeform 51"/>
            <p:cNvSpPr/>
            <p:nvPr/>
          </p:nvSpPr>
          <p:spPr>
            <a:xfrm>
              <a:off x="1411595" y="6301977"/>
              <a:ext cx="903341" cy="981071"/>
            </a:xfrm>
            <a:custGeom>
              <a:avLst/>
              <a:gdLst>
                <a:gd name="connsiteX0" fmla="*/ 1503947 w 1874921"/>
                <a:gd name="connsiteY0" fmla="*/ 2013284 h 2013284"/>
                <a:gd name="connsiteX1" fmla="*/ 1624263 w 1874921"/>
                <a:gd name="connsiteY1" fmla="*/ 292768 h 2013284"/>
                <a:gd name="connsiteX2" fmla="*/ 0 w 1874921"/>
                <a:gd name="connsiteY2" fmla="*/ 256674 h 2013284"/>
                <a:gd name="connsiteX3" fmla="*/ 0 w 1874921"/>
                <a:gd name="connsiteY3" fmla="*/ 256674 h 2013284"/>
                <a:gd name="connsiteX4" fmla="*/ 0 w 1874921"/>
                <a:gd name="connsiteY4" fmla="*/ 256674 h 20132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921" h="2013284">
                  <a:moveTo>
                    <a:pt x="1503947" y="2013284"/>
                  </a:moveTo>
                  <a:cubicBezTo>
                    <a:pt x="1689434" y="1299410"/>
                    <a:pt x="1874921" y="585536"/>
                    <a:pt x="1624263" y="292768"/>
                  </a:cubicBezTo>
                  <a:cubicBezTo>
                    <a:pt x="1373605" y="0"/>
                    <a:pt x="0" y="256674"/>
                    <a:pt x="0" y="256674"/>
                  </a:cubicBezTo>
                  <a:lnTo>
                    <a:pt x="0" y="256674"/>
                  </a:lnTo>
                  <a:lnTo>
                    <a:pt x="0" y="256674"/>
                  </a:lnTo>
                </a:path>
              </a:pathLst>
            </a:cu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3" name="TextBox 52"/>
            <p:cNvSpPr txBox="1"/>
            <p:nvPr/>
          </p:nvSpPr>
          <p:spPr>
            <a:xfrm>
              <a:off x="1526314" y="8330405"/>
              <a:ext cx="758429" cy="185357"/>
            </a:xfrm>
            <a:prstGeom prst="rect">
              <a:avLst/>
            </a:prstGeom>
            <a:noFill/>
          </p:spPr>
          <p:txBody>
            <a:bodyPr wrap="none" rtlCol="0">
              <a:spAutoFit/>
            </a:bodyPr>
            <a:lstStyle/>
            <a:p>
              <a:r>
                <a:rPr lang="en-IE" sz="800" b="1" dirty="0" smtClean="0">
                  <a:latin typeface="Arial" pitchFamily="34" charset="0"/>
                  <a:cs typeface="Arial" pitchFamily="34" charset="0"/>
                </a:rPr>
                <a:t>Shopping Cart</a:t>
              </a:r>
              <a:endParaRPr lang="en-US" sz="800" b="1" dirty="0">
                <a:latin typeface="Arial" pitchFamily="34" charset="0"/>
                <a:cs typeface="Arial" pitchFamily="34" charset="0"/>
              </a:endParaRPr>
            </a:p>
          </p:txBody>
        </p:sp>
        <p:sp>
          <p:nvSpPr>
            <p:cNvPr id="54" name="TextBox 53"/>
            <p:cNvSpPr txBox="1"/>
            <p:nvPr/>
          </p:nvSpPr>
          <p:spPr>
            <a:xfrm>
              <a:off x="3163980" y="7457698"/>
              <a:ext cx="353607" cy="317755"/>
            </a:xfrm>
            <a:prstGeom prst="rect">
              <a:avLst/>
            </a:prstGeom>
            <a:noFill/>
          </p:spPr>
          <p:txBody>
            <a:bodyPr wrap="square" rtlCol="0">
              <a:spAutoFit/>
            </a:bodyPr>
            <a:lstStyle/>
            <a:p>
              <a:endParaRPr lang="en-US" dirty="0"/>
            </a:p>
          </p:txBody>
        </p:sp>
        <p:pic>
          <p:nvPicPr>
            <p:cNvPr id="55" name="Picture 2" descr="http://www.annaheldaudette.com/Factory.jpg"/>
            <p:cNvPicPr>
              <a:picLocks noChangeAspect="1" noChangeArrowheads="1"/>
            </p:cNvPicPr>
            <p:nvPr/>
          </p:nvPicPr>
          <p:blipFill>
            <a:blip r:embed="rId7" cstate="print"/>
            <a:srcRect/>
            <a:stretch>
              <a:fillRect/>
            </a:stretch>
          </p:blipFill>
          <p:spPr bwMode="auto">
            <a:xfrm>
              <a:off x="2878852" y="6159390"/>
              <a:ext cx="899406" cy="672016"/>
            </a:xfrm>
            <a:prstGeom prst="rect">
              <a:avLst/>
            </a:prstGeom>
            <a:noFill/>
          </p:spPr>
        </p:pic>
        <p:sp>
          <p:nvSpPr>
            <p:cNvPr id="56" name="TextBox 55"/>
            <p:cNvSpPr txBox="1"/>
            <p:nvPr/>
          </p:nvSpPr>
          <p:spPr>
            <a:xfrm>
              <a:off x="3441529" y="7668234"/>
              <a:ext cx="622533" cy="291275"/>
            </a:xfrm>
            <a:prstGeom prst="rect">
              <a:avLst/>
            </a:prstGeom>
            <a:noFill/>
          </p:spPr>
          <p:txBody>
            <a:bodyPr wrap="square" rtlCol="0">
              <a:spAutoFit/>
            </a:bodyPr>
            <a:lstStyle/>
            <a:p>
              <a:endParaRPr lang="en-US" sz="1600" b="1" dirty="0">
                <a:latin typeface="Arial" pitchFamily="34" charset="0"/>
                <a:cs typeface="Arial" pitchFamily="34" charset="0"/>
              </a:endParaRPr>
            </a:p>
          </p:txBody>
        </p:sp>
        <p:sp>
          <p:nvSpPr>
            <p:cNvPr id="57" name="TextBox 56"/>
            <p:cNvSpPr txBox="1"/>
            <p:nvPr/>
          </p:nvSpPr>
          <p:spPr>
            <a:xfrm>
              <a:off x="2875264" y="5983944"/>
              <a:ext cx="902994" cy="215444"/>
            </a:xfrm>
            <a:prstGeom prst="rect">
              <a:avLst/>
            </a:prstGeom>
            <a:noFill/>
          </p:spPr>
          <p:txBody>
            <a:bodyPr wrap="square" rtlCol="0">
              <a:spAutoFit/>
            </a:bodyPr>
            <a:lstStyle/>
            <a:p>
              <a:pPr algn="ctr"/>
              <a:r>
                <a:rPr lang="en-IE" sz="800" b="1" dirty="0" smtClean="0">
                  <a:latin typeface="Arial" pitchFamily="34" charset="0"/>
                  <a:cs typeface="Arial" pitchFamily="34" charset="0"/>
                </a:rPr>
                <a:t>Factory</a:t>
              </a:r>
              <a:endParaRPr lang="en-US" sz="800" b="1" dirty="0" smtClean="0">
                <a:latin typeface="Arial" pitchFamily="34" charset="0"/>
                <a:cs typeface="Arial" pitchFamily="34" charset="0"/>
              </a:endParaRPr>
            </a:p>
          </p:txBody>
        </p:sp>
        <p:cxnSp>
          <p:nvCxnSpPr>
            <p:cNvPr id="58" name="Straight Arrow Connector 57"/>
            <p:cNvCxnSpPr/>
            <p:nvPr/>
          </p:nvCxnSpPr>
          <p:spPr>
            <a:xfrm flipH="1">
              <a:off x="2712963" y="6824864"/>
              <a:ext cx="359520" cy="46357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643576" y="6997008"/>
              <a:ext cx="157141" cy="317755"/>
            </a:xfrm>
            <a:prstGeom prst="rect">
              <a:avLst/>
            </a:prstGeom>
            <a:noFill/>
          </p:spPr>
          <p:txBody>
            <a:bodyPr wrap="none" rtlCol="0">
              <a:spAutoFit/>
            </a:bodyPr>
            <a:lstStyle/>
            <a:p>
              <a:endParaRPr lang="en-US" dirty="0"/>
            </a:p>
          </p:txBody>
        </p:sp>
        <p:cxnSp>
          <p:nvCxnSpPr>
            <p:cNvPr id="60" name="Straight Arrow Connector 59"/>
            <p:cNvCxnSpPr/>
            <p:nvPr/>
          </p:nvCxnSpPr>
          <p:spPr>
            <a:xfrm flipV="1">
              <a:off x="1399840" y="7598057"/>
              <a:ext cx="566943" cy="5859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flipH="1" flipV="1">
              <a:off x="2851737" y="7638888"/>
              <a:ext cx="163540" cy="304614"/>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3129287" y="7735405"/>
              <a:ext cx="287990" cy="185357"/>
            </a:xfrm>
            <a:prstGeom prst="rect">
              <a:avLst/>
            </a:prstGeom>
            <a:noFill/>
          </p:spPr>
          <p:txBody>
            <a:bodyPr wrap="none" rtlCol="0">
              <a:spAutoFit/>
            </a:bodyPr>
            <a:lstStyle/>
            <a:p>
              <a:r>
                <a:rPr lang="en-IE" sz="800" dirty="0" smtClean="0"/>
                <a:t>940</a:t>
              </a:r>
              <a:endParaRPr lang="en-US" sz="800" dirty="0"/>
            </a:p>
          </p:txBody>
        </p:sp>
        <p:cxnSp>
          <p:nvCxnSpPr>
            <p:cNvPr id="63" name="Straight Arrow Connector 62"/>
            <p:cNvCxnSpPr/>
            <p:nvPr/>
          </p:nvCxnSpPr>
          <p:spPr>
            <a:xfrm>
              <a:off x="3025205" y="7591201"/>
              <a:ext cx="454115" cy="685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14" name="Picture 13" descr="3PL transport.jpg"/>
            <p:cNvPicPr>
              <a:picLocks noChangeAspect="1"/>
            </p:cNvPicPr>
            <p:nvPr/>
          </p:nvPicPr>
          <p:blipFill>
            <a:blip r:embed="rId8" cstate="print"/>
            <a:srcRect/>
            <a:stretch>
              <a:fillRect/>
            </a:stretch>
          </p:blipFill>
          <p:spPr bwMode="auto">
            <a:xfrm>
              <a:off x="2824329" y="7966411"/>
              <a:ext cx="796294" cy="565212"/>
            </a:xfrm>
            <a:prstGeom prst="rect">
              <a:avLst/>
            </a:prstGeom>
            <a:noFill/>
            <a:ln w="9525">
              <a:noFill/>
              <a:miter lim="800000"/>
              <a:headEnd/>
              <a:tailEnd/>
            </a:ln>
          </p:spPr>
        </p:pic>
        <p:sp>
          <p:nvSpPr>
            <p:cNvPr id="15" name="TextBox 14"/>
            <p:cNvSpPr txBox="1"/>
            <p:nvPr/>
          </p:nvSpPr>
          <p:spPr>
            <a:xfrm>
              <a:off x="1765580" y="7718603"/>
              <a:ext cx="367520" cy="185357"/>
            </a:xfrm>
            <a:prstGeom prst="rect">
              <a:avLst/>
            </a:prstGeom>
            <a:noFill/>
          </p:spPr>
          <p:txBody>
            <a:bodyPr wrap="square" rtlCol="0">
              <a:spAutoFit/>
            </a:bodyPr>
            <a:lstStyle/>
            <a:p>
              <a:r>
                <a:rPr lang="en-IE" sz="800" dirty="0" smtClean="0"/>
                <a:t>850</a:t>
              </a:r>
              <a:endParaRPr lang="en-US" sz="800" dirty="0"/>
            </a:p>
          </p:txBody>
        </p:sp>
        <p:sp>
          <p:nvSpPr>
            <p:cNvPr id="16" name="TextBox 15"/>
            <p:cNvSpPr txBox="1"/>
            <p:nvPr/>
          </p:nvSpPr>
          <p:spPr>
            <a:xfrm>
              <a:off x="1476755" y="7594699"/>
              <a:ext cx="367520" cy="185357"/>
            </a:xfrm>
            <a:prstGeom prst="rect">
              <a:avLst/>
            </a:prstGeom>
            <a:noFill/>
          </p:spPr>
          <p:txBody>
            <a:bodyPr wrap="square" rtlCol="0">
              <a:spAutoFit/>
            </a:bodyPr>
            <a:lstStyle/>
            <a:p>
              <a:r>
                <a:rPr lang="en-IE" sz="800" dirty="0" smtClean="0"/>
                <a:t>852</a:t>
              </a:r>
              <a:endParaRPr lang="en-US" sz="800" dirty="0"/>
            </a:p>
          </p:txBody>
        </p:sp>
        <p:sp>
          <p:nvSpPr>
            <p:cNvPr id="17" name="TextBox 16"/>
            <p:cNvSpPr txBox="1"/>
            <p:nvPr/>
          </p:nvSpPr>
          <p:spPr>
            <a:xfrm>
              <a:off x="1476755" y="7346890"/>
              <a:ext cx="367359" cy="215444"/>
            </a:xfrm>
            <a:prstGeom prst="rect">
              <a:avLst/>
            </a:prstGeom>
            <a:noFill/>
          </p:spPr>
          <p:txBody>
            <a:bodyPr wrap="square" rtlCol="0">
              <a:spAutoFit/>
            </a:bodyPr>
            <a:lstStyle/>
            <a:p>
              <a:r>
                <a:rPr lang="en-IE" sz="800" dirty="0" smtClean="0"/>
                <a:t>810</a:t>
              </a:r>
              <a:endParaRPr lang="en-US" sz="800" dirty="0"/>
            </a:p>
          </p:txBody>
        </p:sp>
        <p:sp>
          <p:nvSpPr>
            <p:cNvPr id="18" name="TextBox 17"/>
            <p:cNvSpPr txBox="1"/>
            <p:nvPr/>
          </p:nvSpPr>
          <p:spPr>
            <a:xfrm>
              <a:off x="1476755" y="7161034"/>
              <a:ext cx="367520" cy="185357"/>
            </a:xfrm>
            <a:prstGeom prst="rect">
              <a:avLst/>
            </a:prstGeom>
            <a:noFill/>
          </p:spPr>
          <p:txBody>
            <a:bodyPr wrap="square" rtlCol="0">
              <a:spAutoFit/>
            </a:bodyPr>
            <a:lstStyle/>
            <a:p>
              <a:r>
                <a:rPr lang="en-IE" sz="800" dirty="0" smtClean="0"/>
                <a:t>850</a:t>
              </a:r>
              <a:endParaRPr lang="en-US" sz="800" dirty="0"/>
            </a:p>
          </p:txBody>
        </p:sp>
        <p:sp>
          <p:nvSpPr>
            <p:cNvPr id="19" name="TextBox 18"/>
            <p:cNvSpPr txBox="1"/>
            <p:nvPr/>
          </p:nvSpPr>
          <p:spPr>
            <a:xfrm>
              <a:off x="1599262" y="6665417"/>
              <a:ext cx="367520" cy="185357"/>
            </a:xfrm>
            <a:prstGeom prst="rect">
              <a:avLst/>
            </a:prstGeom>
            <a:noFill/>
          </p:spPr>
          <p:txBody>
            <a:bodyPr wrap="square" rtlCol="0">
              <a:spAutoFit/>
            </a:bodyPr>
            <a:lstStyle/>
            <a:p>
              <a:r>
                <a:rPr lang="en-IE" sz="800" dirty="0" smtClean="0"/>
                <a:t>850</a:t>
              </a:r>
              <a:endParaRPr lang="en-US" sz="800" dirty="0"/>
            </a:p>
          </p:txBody>
        </p:sp>
        <p:sp>
          <p:nvSpPr>
            <p:cNvPr id="20" name="TextBox 19"/>
            <p:cNvSpPr txBox="1"/>
            <p:nvPr/>
          </p:nvSpPr>
          <p:spPr>
            <a:xfrm>
              <a:off x="1905529" y="6232251"/>
              <a:ext cx="367520" cy="185357"/>
            </a:xfrm>
            <a:prstGeom prst="rect">
              <a:avLst/>
            </a:prstGeom>
            <a:noFill/>
          </p:spPr>
          <p:txBody>
            <a:bodyPr wrap="square" rtlCol="0">
              <a:spAutoFit/>
            </a:bodyPr>
            <a:lstStyle/>
            <a:p>
              <a:r>
                <a:rPr lang="en-IE" sz="800" dirty="0" smtClean="0"/>
                <a:t>856</a:t>
              </a:r>
              <a:endParaRPr lang="en-US" sz="800" dirty="0"/>
            </a:p>
          </p:txBody>
        </p:sp>
        <p:sp>
          <p:nvSpPr>
            <p:cNvPr id="21" name="TextBox 20"/>
            <p:cNvSpPr txBox="1"/>
            <p:nvPr/>
          </p:nvSpPr>
          <p:spPr>
            <a:xfrm>
              <a:off x="2456809" y="6913225"/>
              <a:ext cx="367520" cy="185357"/>
            </a:xfrm>
            <a:prstGeom prst="rect">
              <a:avLst/>
            </a:prstGeom>
            <a:noFill/>
          </p:spPr>
          <p:txBody>
            <a:bodyPr wrap="square" rtlCol="0">
              <a:spAutoFit/>
            </a:bodyPr>
            <a:lstStyle/>
            <a:p>
              <a:r>
                <a:rPr lang="en-IE" sz="800" dirty="0" smtClean="0"/>
                <a:t>850</a:t>
              </a:r>
              <a:endParaRPr lang="en-US" sz="800" dirty="0"/>
            </a:p>
          </p:txBody>
        </p:sp>
        <p:sp>
          <p:nvSpPr>
            <p:cNvPr id="22" name="TextBox 21"/>
            <p:cNvSpPr txBox="1"/>
            <p:nvPr/>
          </p:nvSpPr>
          <p:spPr>
            <a:xfrm>
              <a:off x="2579316" y="7037129"/>
              <a:ext cx="367520" cy="185357"/>
            </a:xfrm>
            <a:prstGeom prst="rect">
              <a:avLst/>
            </a:prstGeom>
            <a:noFill/>
          </p:spPr>
          <p:txBody>
            <a:bodyPr wrap="square" rtlCol="0">
              <a:spAutoFit/>
            </a:bodyPr>
            <a:lstStyle/>
            <a:p>
              <a:r>
                <a:rPr lang="en-IE" sz="800" dirty="0" smtClean="0"/>
                <a:t>846</a:t>
              </a:r>
              <a:endParaRPr lang="en-US" sz="800" dirty="0"/>
            </a:p>
          </p:txBody>
        </p:sp>
        <p:sp>
          <p:nvSpPr>
            <p:cNvPr id="23" name="TextBox 22"/>
            <p:cNvSpPr txBox="1"/>
            <p:nvPr/>
          </p:nvSpPr>
          <p:spPr>
            <a:xfrm>
              <a:off x="3069343" y="6975177"/>
              <a:ext cx="367520" cy="185357"/>
            </a:xfrm>
            <a:prstGeom prst="rect">
              <a:avLst/>
            </a:prstGeom>
            <a:noFill/>
          </p:spPr>
          <p:txBody>
            <a:bodyPr wrap="square" rtlCol="0">
              <a:spAutoFit/>
            </a:bodyPr>
            <a:lstStyle/>
            <a:p>
              <a:r>
                <a:rPr lang="en-IE" sz="800" dirty="0" smtClean="0"/>
                <a:t>810</a:t>
              </a:r>
              <a:endParaRPr lang="en-US" sz="800" dirty="0"/>
            </a:p>
          </p:txBody>
        </p:sp>
        <p:sp>
          <p:nvSpPr>
            <p:cNvPr id="24" name="TextBox 23"/>
            <p:cNvSpPr txBox="1"/>
            <p:nvPr/>
          </p:nvSpPr>
          <p:spPr>
            <a:xfrm>
              <a:off x="3069343" y="7223485"/>
              <a:ext cx="367520" cy="185357"/>
            </a:xfrm>
            <a:prstGeom prst="rect">
              <a:avLst/>
            </a:prstGeom>
            <a:noFill/>
          </p:spPr>
          <p:txBody>
            <a:bodyPr wrap="square" rtlCol="0">
              <a:spAutoFit/>
            </a:bodyPr>
            <a:lstStyle/>
            <a:p>
              <a:r>
                <a:rPr lang="en-IE" sz="800" dirty="0" smtClean="0"/>
                <a:t>850’s</a:t>
              </a:r>
              <a:endParaRPr lang="en-US" sz="800" dirty="0"/>
            </a:p>
          </p:txBody>
        </p:sp>
        <p:sp>
          <p:nvSpPr>
            <p:cNvPr id="25" name="TextBox 24"/>
            <p:cNvSpPr txBox="1"/>
            <p:nvPr/>
          </p:nvSpPr>
          <p:spPr>
            <a:xfrm>
              <a:off x="3069343" y="7346890"/>
              <a:ext cx="428774" cy="185357"/>
            </a:xfrm>
            <a:prstGeom prst="rect">
              <a:avLst/>
            </a:prstGeom>
            <a:noFill/>
          </p:spPr>
          <p:txBody>
            <a:bodyPr wrap="square" rtlCol="0">
              <a:spAutoFit/>
            </a:bodyPr>
            <a:lstStyle/>
            <a:p>
              <a:r>
                <a:rPr lang="en-IE" sz="800" dirty="0" smtClean="0"/>
                <a:t>810’s</a:t>
              </a:r>
              <a:endParaRPr lang="en-US" sz="800" dirty="0"/>
            </a:p>
          </p:txBody>
        </p:sp>
        <p:sp>
          <p:nvSpPr>
            <p:cNvPr id="26" name="TextBox 25"/>
            <p:cNvSpPr txBox="1"/>
            <p:nvPr/>
          </p:nvSpPr>
          <p:spPr>
            <a:xfrm>
              <a:off x="3069343" y="7470794"/>
              <a:ext cx="367520" cy="185357"/>
            </a:xfrm>
            <a:prstGeom prst="rect">
              <a:avLst/>
            </a:prstGeom>
            <a:noFill/>
          </p:spPr>
          <p:txBody>
            <a:bodyPr wrap="square" rtlCol="0">
              <a:spAutoFit/>
            </a:bodyPr>
            <a:lstStyle/>
            <a:p>
              <a:r>
                <a:rPr lang="en-IE" sz="800" dirty="0" smtClean="0"/>
                <a:t>846</a:t>
              </a:r>
              <a:endParaRPr lang="en-US" sz="800" dirty="0"/>
            </a:p>
          </p:txBody>
        </p:sp>
        <p:pic>
          <p:nvPicPr>
            <p:cNvPr id="3" name="Picture 2"/>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3551939" y="7238734"/>
              <a:ext cx="620085" cy="526959"/>
            </a:xfrm>
            <a:prstGeom prst="rect">
              <a:avLst/>
            </a:prstGeom>
          </p:spPr>
        </p:pic>
        <p:pic>
          <p:nvPicPr>
            <p:cNvPr id="2051" name="Picture 3" descr="C:\Users\Jon Bellemore\Documents\! MUSIC-FX-IMG-VID\STOCK IMAGES\SHOPPING CART\2.png"/>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1750513" y="7897131"/>
              <a:ext cx="477408" cy="475498"/>
            </a:xfrm>
            <a:prstGeom prst="rect">
              <a:avLst/>
            </a:prstGeom>
            <a:noFill/>
            <a:extLst>
              <a:ext uri="{909E8E84-426E-40DD-AFC4-6F175D3DCCD1}">
                <a14:hiddenFill xmlns:a14="http://schemas.microsoft.com/office/drawing/2010/main" xmlns="">
                  <a:solidFill>
                    <a:srgbClr val="FFFFFF"/>
                  </a:solidFill>
                </a14:hiddenFill>
              </a:ext>
            </a:extLst>
          </p:spPr>
        </p:pic>
      </p:grpSp>
      <p:sp>
        <p:nvSpPr>
          <p:cNvPr id="77" name="Title 1"/>
          <p:cNvSpPr txBox="1">
            <a:spLocks/>
          </p:cNvSpPr>
          <p:nvPr/>
        </p:nvSpPr>
        <p:spPr>
          <a:xfrm>
            <a:off x="-29738" y="2967605"/>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History of B2BGateway.Net</a:t>
            </a:r>
            <a:endParaRPr lang="en-US" sz="3200" cap="none" dirty="0">
              <a:ln w="0">
                <a:noFill/>
              </a:ln>
              <a:solidFill>
                <a:schemeClr val="tx1"/>
              </a:solidFill>
              <a:effectLst>
                <a:reflection blurRad="6350" stA="55000" endA="300" endPos="45500" dir="5400000" sy="-100000" algn="bl" rotWithShape="0"/>
              </a:effectLst>
            </a:endParaRPr>
          </a:p>
        </p:txBody>
      </p:sp>
      <p:sp>
        <p:nvSpPr>
          <p:cNvPr id="78" name="Title 1"/>
          <p:cNvSpPr txBox="1">
            <a:spLocks/>
          </p:cNvSpPr>
          <p:nvPr/>
        </p:nvSpPr>
        <p:spPr>
          <a:xfrm>
            <a:off x="-73683" y="5396221"/>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EDI Data Flow Chart</a:t>
            </a:r>
            <a:endParaRPr lang="en-US" sz="3200" cap="none" dirty="0">
              <a:ln w="0">
                <a:noFill/>
              </a:ln>
              <a:solidFill>
                <a:schemeClr val="tx1"/>
              </a:solidFill>
              <a:effectLst>
                <a:reflection blurRad="6350" stA="55000" endA="300" endPos="45500" dir="5400000" sy="-100000" algn="bl" rotWithShape="0"/>
              </a:effectLst>
            </a:endParaRPr>
          </a:p>
        </p:txBody>
      </p:sp>
    </p:spTree>
    <p:extLst>
      <p:ext uri="{BB962C8B-B14F-4D97-AF65-F5344CB8AC3E}">
        <p14:creationId xmlns:p14="http://schemas.microsoft.com/office/powerpoint/2010/main" xmlns="" val="24344246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0" y="21205"/>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EDI &amp; Your ERP/WMS</a:t>
            </a:r>
            <a:endParaRPr lang="en-US" sz="3200" cap="none" dirty="0">
              <a:ln w="0">
                <a:noFill/>
              </a:ln>
              <a:solidFill>
                <a:schemeClr val="tx1"/>
              </a:solidFill>
              <a:effectLst>
                <a:reflection blurRad="6350" stA="55000" endA="300" endPos="45500" dir="5400000" sy="-100000" algn="bl" rotWithShape="0"/>
              </a:effectLst>
            </a:endParaRPr>
          </a:p>
        </p:txBody>
      </p:sp>
      <p:sp>
        <p:nvSpPr>
          <p:cNvPr id="7" name="Rectangle 6"/>
          <p:cNvSpPr/>
          <p:nvPr/>
        </p:nvSpPr>
        <p:spPr>
          <a:xfrm>
            <a:off x="714376" y="976816"/>
            <a:ext cx="5439290" cy="3281484"/>
          </a:xfrm>
          <a:prstGeom prst="rect">
            <a:avLst/>
          </a:prstGeom>
        </p:spPr>
        <p:txBody>
          <a:bodyPr wrap="square" lIns="79827" tIns="39914" rIns="79827" bIns="39914">
            <a:spAutoFit/>
          </a:bodyPr>
          <a:lstStyle/>
          <a:p>
            <a:pPr algn="just"/>
            <a:r>
              <a:rPr lang="en-IE" sz="1600" dirty="0" smtClean="0"/>
              <a:t>B2BGateway.Net’s Cloud / SaaS </a:t>
            </a:r>
            <a:r>
              <a:rPr lang="en-IE" sz="1600" dirty="0"/>
              <a:t>based EDI solutions can fully integrate with any of the following </a:t>
            </a:r>
            <a:r>
              <a:rPr lang="en-IE" sz="1600" dirty="0" smtClean="0"/>
              <a:t>ERP / WMS </a:t>
            </a:r>
            <a:r>
              <a:rPr lang="en-IE" sz="1600" dirty="0"/>
              <a:t>solutions, allowing full automation and greatly reducing the amount of errors associated with the hand keying of data</a:t>
            </a:r>
            <a:r>
              <a:rPr lang="en-IE" sz="1600" dirty="0" smtClean="0"/>
              <a:t>.</a:t>
            </a:r>
            <a:endParaRPr lang="en-IE" sz="1600" dirty="0"/>
          </a:p>
          <a:p>
            <a:pPr algn="just"/>
            <a:endParaRPr lang="en-IE" sz="1800" b="1" dirty="0" smtClean="0">
              <a:latin typeface="Calibri" pitchFamily="34" charset="0"/>
            </a:endParaRPr>
          </a:p>
          <a:p>
            <a:pPr algn="just"/>
            <a:endParaRPr lang="en-IE" sz="1800" b="1" dirty="0">
              <a:latin typeface="Calibri" pitchFamily="34" charset="0"/>
            </a:endParaRPr>
          </a:p>
          <a:p>
            <a:pPr algn="just"/>
            <a:endParaRPr lang="en-IE" sz="1800" b="1" dirty="0" smtClean="0">
              <a:latin typeface="Calibri" pitchFamily="34" charset="0"/>
            </a:endParaRPr>
          </a:p>
          <a:p>
            <a:pPr algn="just"/>
            <a:endParaRPr lang="en-IE" sz="1800" b="1" dirty="0">
              <a:latin typeface="Calibri" pitchFamily="34" charset="0"/>
            </a:endParaRPr>
          </a:p>
          <a:p>
            <a:pPr algn="just"/>
            <a:endParaRPr lang="en-IE" sz="1800" b="1" dirty="0">
              <a:latin typeface="Calibri" pitchFamily="34" charset="0"/>
            </a:endParaRPr>
          </a:p>
          <a:p>
            <a:pPr algn="just"/>
            <a:endParaRPr lang="en-IE" sz="1800" b="1" dirty="0" smtClean="0">
              <a:latin typeface="Calibri" pitchFamily="34" charset="0"/>
            </a:endParaRPr>
          </a:p>
          <a:p>
            <a:pPr algn="just"/>
            <a:endParaRPr lang="en-IE" sz="1800" b="1" dirty="0">
              <a:latin typeface="Calibri" pitchFamily="34" charset="0"/>
            </a:endParaRPr>
          </a:p>
          <a:p>
            <a:pPr algn="just"/>
            <a:endParaRPr lang="en-IE" sz="1800" b="1" dirty="0">
              <a:latin typeface="Calibri" pitchFamily="34" charset="0"/>
            </a:endParaRPr>
          </a:p>
        </p:txBody>
      </p:sp>
      <p:pic>
        <p:nvPicPr>
          <p:cNvPr id="1026" name="Picture 2" descr="C:\Users\Jon Bellemore\Documents\! MUSIC-FX-IMG-VID\STOCK IMAGES\! LOGOS\! B2B\b2blogo-white box-transparent corners.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194717" y="8822574"/>
            <a:ext cx="2468563" cy="785813"/>
          </a:xfrm>
          <a:prstGeom prst="rect">
            <a:avLst/>
          </a:prstGeom>
          <a:noFill/>
          <a:extLst>
            <a:ext uri="{909E8E84-426E-40DD-AFC4-6F175D3DCCD1}">
              <a14:hiddenFill xmlns:a14="http://schemas.microsoft.com/office/drawing/2010/main" xmlns="">
                <a:solidFill>
                  <a:srgbClr val="FFFFFF"/>
                </a:solidFill>
              </a14:hiddenFill>
            </a:ext>
          </a:extLst>
        </p:spPr>
      </p:pic>
      <p:pic>
        <p:nvPicPr>
          <p:cNvPr id="18" name="Picture 17">
            <a:hlinkClick r:id="rId3"/>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757156" y="2146230"/>
            <a:ext cx="1518305" cy="405143"/>
          </a:xfrm>
          <a:prstGeom prst="rect">
            <a:avLst/>
          </a:prstGeom>
        </p:spPr>
      </p:pic>
      <p:pic>
        <p:nvPicPr>
          <p:cNvPr id="19" name="Picture 18">
            <a:hlinkClick r:id="rId5"/>
          </p:cNvPr>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635602" y="2092273"/>
            <a:ext cx="1480342" cy="695761"/>
          </a:xfrm>
          <a:prstGeom prst="rect">
            <a:avLst/>
          </a:prstGeom>
        </p:spPr>
      </p:pic>
      <p:pic>
        <p:nvPicPr>
          <p:cNvPr id="22" name="Picture 21">
            <a:hlinkClick r:id="rId7"/>
          </p:cNvPr>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4541472" y="2131337"/>
            <a:ext cx="1610256" cy="420036"/>
          </a:xfrm>
          <a:prstGeom prst="rect">
            <a:avLst/>
          </a:prstGeom>
        </p:spPr>
      </p:pic>
      <p:pic>
        <p:nvPicPr>
          <p:cNvPr id="23" name="Picture 22"/>
          <p:cNvPicPr>
            <a:picLocks noChangeAspect="1"/>
          </p:cNvPicPr>
          <p:nvPr/>
        </p:nvPicPr>
        <p:blipFill rotWithShape="1">
          <a:blip r:embed="rId9" cstate="print">
            <a:extLst>
              <a:ext uri="{28A0092B-C50C-407E-A947-70E740481C1C}">
                <a14:useLocalDpi xmlns:a14="http://schemas.microsoft.com/office/drawing/2010/main" xmlns="" val="0"/>
              </a:ext>
            </a:extLst>
          </a:blip>
          <a:srcRect t="55326" b="-4549"/>
          <a:stretch/>
        </p:blipFill>
        <p:spPr>
          <a:xfrm>
            <a:off x="714377" y="2794860"/>
            <a:ext cx="1603864" cy="453154"/>
          </a:xfrm>
          <a:prstGeom prst="rect">
            <a:avLst/>
          </a:prstGeom>
        </p:spPr>
      </p:pic>
      <p:pic>
        <p:nvPicPr>
          <p:cNvPr id="24" name="Picture 23"/>
          <p:cNvPicPr>
            <a:picLocks noChangeAspect="1"/>
          </p:cNvPicPr>
          <p:nvPr/>
        </p:nvPicPr>
        <p:blipFill>
          <a:blip r:embed="rId10" cstate="print">
            <a:extLst>
              <a:ext uri="{28A0092B-C50C-407E-A947-70E740481C1C}">
                <a14:useLocalDpi xmlns:a14="http://schemas.microsoft.com/office/drawing/2010/main" xmlns="" val="0"/>
              </a:ext>
            </a:extLst>
          </a:blip>
          <a:stretch>
            <a:fillRect/>
          </a:stretch>
        </p:blipFill>
        <p:spPr>
          <a:xfrm>
            <a:off x="656043" y="3420463"/>
            <a:ext cx="1662112" cy="515255"/>
          </a:xfrm>
          <a:prstGeom prst="rect">
            <a:avLst/>
          </a:prstGeom>
        </p:spPr>
      </p:pic>
      <p:pic>
        <p:nvPicPr>
          <p:cNvPr id="25" name="Picture 24"/>
          <p:cNvPicPr>
            <a:picLocks noChangeAspect="1"/>
          </p:cNvPicPr>
          <p:nvPr/>
        </p:nvPicPr>
        <p:blipFill>
          <a:blip r:embed="rId11" cstate="print">
            <a:extLst>
              <a:ext uri="{28A0092B-C50C-407E-A947-70E740481C1C}">
                <a14:useLocalDpi xmlns:a14="http://schemas.microsoft.com/office/drawing/2010/main" xmlns="" val="0"/>
              </a:ext>
            </a:extLst>
          </a:blip>
          <a:stretch>
            <a:fillRect/>
          </a:stretch>
        </p:blipFill>
        <p:spPr>
          <a:xfrm>
            <a:off x="752445" y="4192501"/>
            <a:ext cx="1695981" cy="332081"/>
          </a:xfrm>
          <a:prstGeom prst="rect">
            <a:avLst/>
          </a:prstGeom>
        </p:spPr>
      </p:pic>
      <p:pic>
        <p:nvPicPr>
          <p:cNvPr id="26" name="Picture 25"/>
          <p:cNvPicPr>
            <a:picLocks noChangeAspect="1"/>
          </p:cNvPicPr>
          <p:nvPr/>
        </p:nvPicPr>
        <p:blipFill>
          <a:blip r:embed="rId12" cstate="print">
            <a:extLst>
              <a:ext uri="{28A0092B-C50C-407E-A947-70E740481C1C}">
                <a14:useLocalDpi xmlns:a14="http://schemas.microsoft.com/office/drawing/2010/main" xmlns="" val="0"/>
              </a:ext>
            </a:extLst>
          </a:blip>
          <a:stretch>
            <a:fillRect/>
          </a:stretch>
        </p:blipFill>
        <p:spPr>
          <a:xfrm>
            <a:off x="4602276" y="2851825"/>
            <a:ext cx="1439433" cy="340100"/>
          </a:xfrm>
          <a:prstGeom prst="rect">
            <a:avLst/>
          </a:prstGeom>
        </p:spPr>
      </p:pic>
      <p:pic>
        <p:nvPicPr>
          <p:cNvPr id="27" name="Picture 26"/>
          <p:cNvPicPr>
            <a:picLocks noChangeAspect="1"/>
          </p:cNvPicPr>
          <p:nvPr/>
        </p:nvPicPr>
        <p:blipFill>
          <a:blip r:embed="rId13" cstate="print">
            <a:extLst>
              <a:ext uri="{28A0092B-C50C-407E-A947-70E740481C1C}">
                <a14:useLocalDpi xmlns:a14="http://schemas.microsoft.com/office/drawing/2010/main" xmlns="" val="0"/>
              </a:ext>
            </a:extLst>
          </a:blip>
          <a:stretch>
            <a:fillRect/>
          </a:stretch>
        </p:blipFill>
        <p:spPr>
          <a:xfrm>
            <a:off x="2591005" y="2788034"/>
            <a:ext cx="1625104" cy="362939"/>
          </a:xfrm>
          <a:prstGeom prst="rect">
            <a:avLst/>
          </a:prstGeom>
        </p:spPr>
      </p:pic>
      <p:pic>
        <p:nvPicPr>
          <p:cNvPr id="28" name="Picture 27"/>
          <p:cNvPicPr>
            <a:picLocks noChangeAspect="1"/>
          </p:cNvPicPr>
          <p:nvPr/>
        </p:nvPicPr>
        <p:blipFill>
          <a:blip r:embed="rId14" cstate="print">
            <a:extLst>
              <a:ext uri="{28A0092B-C50C-407E-A947-70E740481C1C}">
                <a14:useLocalDpi xmlns:a14="http://schemas.microsoft.com/office/drawing/2010/main" xmlns="" val="0"/>
              </a:ext>
            </a:extLst>
          </a:blip>
          <a:stretch>
            <a:fillRect/>
          </a:stretch>
        </p:blipFill>
        <p:spPr>
          <a:xfrm>
            <a:off x="2919480" y="3345055"/>
            <a:ext cx="1196464" cy="666073"/>
          </a:xfrm>
          <a:prstGeom prst="rect">
            <a:avLst/>
          </a:prstGeom>
        </p:spPr>
      </p:pic>
      <p:grpSp>
        <p:nvGrpSpPr>
          <p:cNvPr id="4" name="Group 3"/>
          <p:cNvGrpSpPr/>
          <p:nvPr/>
        </p:nvGrpSpPr>
        <p:grpSpPr>
          <a:xfrm>
            <a:off x="5021" y="4694131"/>
            <a:ext cx="6858000" cy="3313707"/>
            <a:chOff x="5021" y="4694131"/>
            <a:chExt cx="6858000" cy="3313707"/>
          </a:xfrm>
        </p:grpSpPr>
        <p:grpSp>
          <p:nvGrpSpPr>
            <p:cNvPr id="3" name="Group 2"/>
            <p:cNvGrpSpPr/>
            <p:nvPr/>
          </p:nvGrpSpPr>
          <p:grpSpPr>
            <a:xfrm>
              <a:off x="4761850" y="5824061"/>
              <a:ext cx="1391816" cy="1391816"/>
              <a:chOff x="4761850" y="3916826"/>
              <a:chExt cx="1391816" cy="1391816"/>
            </a:xfrm>
          </p:grpSpPr>
          <p:pic>
            <p:nvPicPr>
              <p:cNvPr id="29" name="Picture 28" descr="CloudIII.jpg"/>
              <p:cNvPicPr>
                <a:picLocks noChangeAspect="1"/>
              </p:cNvPicPr>
              <p:nvPr/>
            </p:nvPicPr>
            <p:blipFill>
              <a:blip r:embed="rId15" cstate="print"/>
              <a:stretch>
                <a:fillRect/>
              </a:stretch>
            </p:blipFill>
            <p:spPr>
              <a:xfrm>
                <a:off x="4761850" y="3916826"/>
                <a:ext cx="1391816" cy="1391816"/>
              </a:xfrm>
              <a:prstGeom prst="rect">
                <a:avLst/>
              </a:prstGeom>
            </p:spPr>
          </p:pic>
          <p:pic>
            <p:nvPicPr>
              <p:cNvPr id="30" name="Picture 29"/>
              <p:cNvPicPr>
                <a:picLocks noChangeAspect="1"/>
              </p:cNvPicPr>
              <p:nvPr/>
            </p:nvPicPr>
            <p:blipFill>
              <a:blip r:embed="rId16" cstate="print">
                <a:extLst>
                  <a:ext uri="{28A0092B-C50C-407E-A947-70E740481C1C}">
                    <a14:useLocalDpi xmlns:a14="http://schemas.microsoft.com/office/drawing/2010/main" xmlns="" val="0"/>
                  </a:ext>
                </a:extLst>
              </a:blip>
              <a:stretch>
                <a:fillRect/>
              </a:stretch>
            </p:blipFill>
            <p:spPr>
              <a:xfrm>
                <a:off x="5306711" y="4805694"/>
                <a:ext cx="607267" cy="186259"/>
              </a:xfrm>
              <a:prstGeom prst="rect">
                <a:avLst/>
              </a:prstGeom>
            </p:spPr>
          </p:pic>
          <p:sp>
            <p:nvSpPr>
              <p:cNvPr id="31" name="TextBox 30"/>
              <p:cNvSpPr txBox="1"/>
              <p:nvPr/>
            </p:nvSpPr>
            <p:spPr>
              <a:xfrm>
                <a:off x="5224043" y="4132362"/>
                <a:ext cx="864096" cy="215444"/>
              </a:xfrm>
              <a:prstGeom prst="rect">
                <a:avLst/>
              </a:prstGeom>
              <a:noFill/>
            </p:spPr>
            <p:txBody>
              <a:bodyPr wrap="square" rtlCol="0">
                <a:spAutoFit/>
              </a:bodyPr>
              <a:lstStyle/>
              <a:p>
                <a:r>
                  <a:rPr lang="en-IE" sz="800" b="1" dirty="0" smtClean="0"/>
                  <a:t>Web Based EDI</a:t>
                </a:r>
                <a:endParaRPr lang="en-US" sz="800" b="1" dirty="0"/>
              </a:p>
            </p:txBody>
          </p:sp>
        </p:grpSp>
        <p:sp>
          <p:nvSpPr>
            <p:cNvPr id="2" name="Rectangle 1"/>
            <p:cNvSpPr/>
            <p:nvPr/>
          </p:nvSpPr>
          <p:spPr>
            <a:xfrm>
              <a:off x="661108" y="5699514"/>
              <a:ext cx="3948989" cy="2308324"/>
            </a:xfrm>
            <a:prstGeom prst="rect">
              <a:avLst/>
            </a:prstGeom>
          </p:spPr>
          <p:txBody>
            <a:bodyPr wrap="square">
              <a:spAutoFit/>
            </a:bodyPr>
            <a:lstStyle/>
            <a:p>
              <a:pPr algn="just"/>
              <a:r>
                <a:rPr lang="en-IE" sz="1600" dirty="0" smtClean="0"/>
                <a:t>B2BGateway.Net </a:t>
              </a:r>
              <a:r>
                <a:rPr lang="en-IE" sz="1600" dirty="0"/>
                <a:t>also offer cost effective web based EDI solutions for 3PLs and Freight Forwarders who have a low volume EDI document flow and do not require full integration. These solutions work with our Warehouse Support Site (WSS) and can also provide UCC-128 labels and pick n’ pack solutions.</a:t>
              </a:r>
            </a:p>
            <a:p>
              <a:pPr algn="just"/>
              <a:endParaRPr lang="en-IE" sz="1600" b="1" dirty="0">
                <a:latin typeface="Calibri" pitchFamily="34" charset="0"/>
              </a:endParaRPr>
            </a:p>
          </p:txBody>
        </p:sp>
        <p:sp>
          <p:nvSpPr>
            <p:cNvPr id="32" name="Title 1"/>
            <p:cNvSpPr txBox="1">
              <a:spLocks/>
            </p:cNvSpPr>
            <p:nvPr/>
          </p:nvSpPr>
          <p:spPr>
            <a:xfrm>
              <a:off x="5021" y="4694131"/>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Web Based EDI Solutions</a:t>
              </a:r>
              <a:endParaRPr lang="en-US" sz="3200" cap="none" dirty="0">
                <a:ln w="0">
                  <a:noFill/>
                </a:ln>
                <a:solidFill>
                  <a:schemeClr val="tx1"/>
                </a:solidFill>
                <a:effectLst>
                  <a:reflection blurRad="6350" stA="55000" endA="300" endPos="45500" dir="5400000" sy="-100000" algn="bl" rotWithShape="0"/>
                </a:effectLst>
              </a:endParaRPr>
            </a:p>
          </p:txBody>
        </p:sp>
      </p:grpSp>
      <p:pic>
        <p:nvPicPr>
          <p:cNvPr id="21" name="Picture 20">
            <a:hlinkClick r:id="rId17"/>
          </p:cNvPr>
          <p:cNvPicPr>
            <a:picLocks noChangeAspect="1"/>
          </p:cNvPicPr>
          <p:nvPr/>
        </p:nvPicPr>
        <p:blipFill>
          <a:blip r:embed="rId18" cstate="print">
            <a:extLst>
              <a:ext uri="{28A0092B-C50C-407E-A947-70E740481C1C}">
                <a14:useLocalDpi xmlns:a14="http://schemas.microsoft.com/office/drawing/2010/main" xmlns="" val="0"/>
              </a:ext>
            </a:extLst>
          </a:blip>
          <a:stretch>
            <a:fillRect/>
          </a:stretch>
        </p:blipFill>
        <p:spPr>
          <a:xfrm>
            <a:off x="4602276" y="3411961"/>
            <a:ext cx="1115786" cy="477103"/>
          </a:xfrm>
          <a:prstGeom prst="rect">
            <a:avLst/>
          </a:prstGeom>
        </p:spPr>
      </p:pic>
      <p:pic>
        <p:nvPicPr>
          <p:cNvPr id="33" name="Picture 32">
            <a:hlinkClick r:id="rId17"/>
          </p:cNvPr>
          <p:cNvPicPr>
            <a:picLocks noChangeAspect="1"/>
          </p:cNvPicPr>
          <p:nvPr/>
        </p:nvPicPr>
        <p:blipFill>
          <a:blip r:embed="rId19" cstate="print">
            <a:extLst>
              <a:ext uri="{28A0092B-C50C-407E-A947-70E740481C1C}">
                <a14:useLocalDpi xmlns:a14="http://schemas.microsoft.com/office/drawing/2010/main" xmlns="" val="0"/>
              </a:ext>
            </a:extLst>
          </a:blip>
          <a:stretch>
            <a:fillRect/>
          </a:stretch>
        </p:blipFill>
        <p:spPr>
          <a:xfrm>
            <a:off x="4566675" y="4224953"/>
            <a:ext cx="1563725" cy="267178"/>
          </a:xfrm>
          <a:prstGeom prst="rect">
            <a:avLst/>
          </a:prstGeom>
        </p:spPr>
      </p:pic>
    </p:spTree>
    <p:extLst>
      <p:ext uri="{BB962C8B-B14F-4D97-AF65-F5344CB8AC3E}">
        <p14:creationId xmlns:p14="http://schemas.microsoft.com/office/powerpoint/2010/main" xmlns="" val="5879273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Title 1"/>
          <p:cNvSpPr txBox="1">
            <a:spLocks/>
          </p:cNvSpPr>
          <p:nvPr/>
        </p:nvSpPr>
        <p:spPr>
          <a:xfrm>
            <a:off x="0" y="21205"/>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GS1/UCC-128 Labels</a:t>
            </a:r>
            <a:endParaRPr lang="en-US" sz="3200" cap="none" dirty="0">
              <a:ln w="0">
                <a:noFill/>
              </a:ln>
              <a:solidFill>
                <a:schemeClr val="tx1"/>
              </a:solidFill>
              <a:effectLst>
                <a:reflection blurRad="6350" stA="55000" endA="300" endPos="45500" dir="5400000" sy="-100000" algn="bl" rotWithShape="0"/>
              </a:effectLst>
            </a:endParaRPr>
          </a:p>
        </p:txBody>
      </p:sp>
      <p:pic>
        <p:nvPicPr>
          <p:cNvPr id="5" name="Picture 2" descr="C:\Users\Jon Bellemore\Documents\! MUSIC-FX-IMG-VID\STOCK IMAGES\! LOGOS\! B2B\b2blogo-white box-transparent corners.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194717" y="8822574"/>
            <a:ext cx="2468563" cy="785813"/>
          </a:xfrm>
          <a:prstGeom prst="rect">
            <a:avLst/>
          </a:prstGeom>
          <a:noFill/>
          <a:extLst>
            <a:ext uri="{909E8E84-426E-40DD-AFC4-6F175D3DCCD1}">
              <a14:hiddenFill xmlns:a14="http://schemas.microsoft.com/office/drawing/2010/main" xmlns="">
                <a:solidFill>
                  <a:srgbClr val="FFFFFF"/>
                </a:solidFill>
              </a14:hiddenFill>
            </a:ext>
          </a:extLst>
        </p:spPr>
      </p:pic>
      <p:pic>
        <p:nvPicPr>
          <p:cNvPr id="69" name="Picture 68" descr="Ucc 128.jpg"/>
          <p:cNvPicPr>
            <a:picLocks noChangeAspect="1"/>
          </p:cNvPicPr>
          <p:nvPr/>
        </p:nvPicPr>
        <p:blipFill>
          <a:blip r:embed="rId4" cstate="print"/>
          <a:stretch>
            <a:fillRect/>
          </a:stretch>
        </p:blipFill>
        <p:spPr>
          <a:xfrm>
            <a:off x="788192" y="1046821"/>
            <a:ext cx="3147213" cy="4616978"/>
          </a:xfrm>
          <a:prstGeom prst="rect">
            <a:avLst/>
          </a:prstGeom>
        </p:spPr>
      </p:pic>
      <p:sp>
        <p:nvSpPr>
          <p:cNvPr id="6" name="Rectangle 5"/>
          <p:cNvSpPr/>
          <p:nvPr/>
        </p:nvSpPr>
        <p:spPr>
          <a:xfrm>
            <a:off x="3935405" y="1046821"/>
            <a:ext cx="2249495" cy="5755422"/>
          </a:xfrm>
          <a:prstGeom prst="rect">
            <a:avLst/>
          </a:prstGeom>
        </p:spPr>
        <p:txBody>
          <a:bodyPr wrap="square">
            <a:spAutoFit/>
          </a:bodyPr>
          <a:lstStyle/>
          <a:p>
            <a:pPr algn="just"/>
            <a:r>
              <a:rPr lang="en-US" sz="1600" dirty="0"/>
              <a:t>In today’s business environment, GS1-128 (formerly known as UCC-128) labels have become a necessary part of the criteria in order for vendors to do business with different trading partners</a:t>
            </a:r>
            <a:r>
              <a:rPr lang="en-US" sz="1600" dirty="0" smtClean="0"/>
              <a:t>.</a:t>
            </a:r>
          </a:p>
          <a:p>
            <a:pPr algn="just"/>
            <a:endParaRPr lang="en-US" sz="1600" dirty="0"/>
          </a:p>
          <a:p>
            <a:pPr algn="just"/>
            <a:r>
              <a:rPr lang="en-US" sz="1600" dirty="0"/>
              <a:t>GS1-128 labels are affixed to each carton and/or pallet and provide information about a particular shipment. This label alerts the trading partner about shipment </a:t>
            </a:r>
            <a:r>
              <a:rPr lang="en-US" sz="1600" dirty="0" smtClean="0"/>
              <a:t>information such as who </a:t>
            </a:r>
            <a:br>
              <a:rPr lang="en-US" sz="1600" dirty="0" smtClean="0"/>
            </a:br>
            <a:endParaRPr lang="en-US" sz="1600" dirty="0"/>
          </a:p>
          <a:p>
            <a:pPr algn="just"/>
            <a:endParaRPr lang="en-US" sz="1600" dirty="0"/>
          </a:p>
          <a:p>
            <a:pPr algn="just"/>
            <a:r>
              <a:rPr lang="en-US" sz="1600" dirty="0" smtClean="0"/>
              <a:t/>
            </a:r>
            <a:br>
              <a:rPr lang="en-US" sz="1600" dirty="0" smtClean="0"/>
            </a:br>
            <a:endParaRPr lang="en-US" sz="1600" dirty="0" smtClean="0"/>
          </a:p>
        </p:txBody>
      </p:sp>
      <p:sp>
        <p:nvSpPr>
          <p:cNvPr id="9" name="Rectangle 8"/>
          <p:cNvSpPr/>
          <p:nvPr/>
        </p:nvSpPr>
        <p:spPr>
          <a:xfrm>
            <a:off x="679622" y="5666502"/>
            <a:ext cx="5505278" cy="2554545"/>
          </a:xfrm>
          <a:prstGeom prst="rect">
            <a:avLst/>
          </a:prstGeom>
        </p:spPr>
        <p:txBody>
          <a:bodyPr wrap="square">
            <a:spAutoFit/>
          </a:bodyPr>
          <a:lstStyle/>
          <a:p>
            <a:pPr algn="just"/>
            <a:r>
              <a:rPr lang="en-US" sz="1600" dirty="0" smtClean="0"/>
              <a:t>the vendor </a:t>
            </a:r>
            <a:r>
              <a:rPr lang="en-US" sz="1600" dirty="0"/>
              <a:t>is, carton content, store ship to location, etc., and is a mix of both human readable as well as scan-able information. The GS1-128 label on every carton is scanned at its destination location and information usually is tied to an Advance Ship Notice (ASN) that has already been transmitted via EDI to the trading partner.</a:t>
            </a:r>
          </a:p>
          <a:p>
            <a:pPr algn="just"/>
            <a:endParaRPr lang="en-US" sz="1600" dirty="0"/>
          </a:p>
          <a:p>
            <a:pPr algn="just"/>
            <a:r>
              <a:rPr lang="en-IE" sz="1600" dirty="0"/>
              <a:t>After a small initial set up fee there is no charge for the 3PL to use the B2BGateway.Net website to generate or print GS1-128 labels.</a:t>
            </a:r>
            <a:endParaRPr lang="en-US" sz="1600" dirty="0"/>
          </a:p>
        </p:txBody>
      </p:sp>
    </p:spTree>
    <p:extLst>
      <p:ext uri="{BB962C8B-B14F-4D97-AF65-F5344CB8AC3E}">
        <p14:creationId xmlns:p14="http://schemas.microsoft.com/office/powerpoint/2010/main" xmlns="" val="4876354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0" y="21205"/>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Working with B2BGateway.Net EDI</a:t>
            </a:r>
            <a:endParaRPr lang="en-US" sz="3200" cap="none" dirty="0">
              <a:ln w="0">
                <a:noFill/>
              </a:ln>
              <a:solidFill>
                <a:schemeClr val="tx1"/>
              </a:solidFill>
              <a:effectLst>
                <a:reflection blurRad="6350" stA="55000" endA="300" endPos="45500" dir="5400000" sy="-100000" algn="bl" rotWithShape="0"/>
              </a:effectLst>
            </a:endParaRPr>
          </a:p>
        </p:txBody>
      </p:sp>
      <p:sp>
        <p:nvSpPr>
          <p:cNvPr id="7" name="Rectangle 6"/>
          <p:cNvSpPr/>
          <p:nvPr/>
        </p:nvSpPr>
        <p:spPr>
          <a:xfrm>
            <a:off x="714376" y="976816"/>
            <a:ext cx="5439290" cy="6482360"/>
          </a:xfrm>
          <a:prstGeom prst="rect">
            <a:avLst/>
          </a:prstGeom>
        </p:spPr>
        <p:txBody>
          <a:bodyPr wrap="square" lIns="79827" tIns="39914" rIns="79827" bIns="39914">
            <a:spAutoFit/>
          </a:bodyPr>
          <a:lstStyle/>
          <a:p>
            <a:pPr marL="285750" indent="-285750" algn="just">
              <a:buClr>
                <a:schemeClr val="tx2">
                  <a:lumMod val="75000"/>
                </a:schemeClr>
              </a:buClr>
              <a:buFont typeface="Wingdings" pitchFamily="2" charset="2"/>
              <a:buChar char="Ø"/>
            </a:pPr>
            <a:r>
              <a:rPr lang="en-IE" sz="1600" dirty="0" smtClean="0"/>
              <a:t>Outsource </a:t>
            </a:r>
            <a:r>
              <a:rPr lang="en-IE" sz="1600" dirty="0"/>
              <a:t>all your EDI needs to B2BGateway.Net – This will free up much needed staff and resources so that your organization can fully concentrate on your core competencies of logistics, transportation and warehousing</a:t>
            </a:r>
            <a:r>
              <a:rPr lang="en-IE" sz="1600" dirty="0" smtClean="0"/>
              <a:t>.</a:t>
            </a:r>
            <a:br>
              <a:rPr lang="en-IE" sz="1600" dirty="0" smtClean="0"/>
            </a:br>
            <a:endParaRPr lang="en-IE" sz="1600" dirty="0"/>
          </a:p>
          <a:p>
            <a:pPr marL="234950" indent="-234950" algn="just">
              <a:buClr>
                <a:schemeClr val="tx2">
                  <a:lumMod val="75000"/>
                </a:schemeClr>
              </a:buClr>
              <a:buFont typeface="Wingdings" pitchFamily="2" charset="2"/>
              <a:buChar char="Ø"/>
            </a:pPr>
            <a:r>
              <a:rPr lang="en-IE" sz="1600" dirty="0"/>
              <a:t> B2BGateway.Net will take care of all your EDI Testing &amp; Validation requirements with your clients and trading partners alike</a:t>
            </a:r>
            <a:r>
              <a:rPr lang="en-IE" sz="1600" dirty="0" smtClean="0"/>
              <a:t>.</a:t>
            </a:r>
          </a:p>
          <a:p>
            <a:pPr marL="234950" indent="-234950" algn="just">
              <a:buFont typeface="Wingdings" pitchFamily="2" charset="2"/>
              <a:buChar char="Ø"/>
            </a:pPr>
            <a:endParaRPr lang="en-IE" sz="1600" dirty="0"/>
          </a:p>
          <a:p>
            <a:pPr marL="234950" indent="-234950" algn="just">
              <a:buClr>
                <a:schemeClr val="tx2">
                  <a:lumMod val="75000"/>
                </a:schemeClr>
              </a:buClr>
              <a:buFont typeface="Wingdings" pitchFamily="2" charset="2"/>
              <a:buChar char="Ø"/>
            </a:pPr>
            <a:r>
              <a:rPr lang="en-IE" sz="1600" dirty="0"/>
              <a:t> B2BGateway.Net will help you meet your industry compliance needs where possible</a:t>
            </a:r>
            <a:r>
              <a:rPr lang="en-IE" sz="1600" dirty="0" smtClean="0"/>
              <a:t>.</a:t>
            </a:r>
          </a:p>
          <a:p>
            <a:pPr marL="234950" indent="-234950" algn="just">
              <a:buFont typeface="Wingdings" pitchFamily="2" charset="2"/>
              <a:buChar char="Ø"/>
            </a:pPr>
            <a:endParaRPr lang="en-IE" sz="1600" dirty="0"/>
          </a:p>
          <a:p>
            <a:pPr marL="234950" indent="-234950" algn="just">
              <a:buClr>
                <a:schemeClr val="tx2">
                  <a:lumMod val="75000"/>
                </a:schemeClr>
              </a:buClr>
              <a:buFont typeface="Wingdings" pitchFamily="2" charset="2"/>
              <a:buChar char="Ø"/>
            </a:pPr>
            <a:r>
              <a:rPr lang="en-IE" sz="1600" dirty="0"/>
              <a:t> Become a full service 3PL provider – B2BGateway.Net will help you handle all Purchase Orders and Invoices on your clients behalf</a:t>
            </a:r>
            <a:r>
              <a:rPr lang="en-IE" sz="1600" dirty="0" smtClean="0"/>
              <a:t>.</a:t>
            </a:r>
          </a:p>
          <a:p>
            <a:pPr marL="234950" indent="-234950" algn="just">
              <a:buFont typeface="Wingdings" pitchFamily="2" charset="2"/>
              <a:buChar char="Ø"/>
            </a:pPr>
            <a:endParaRPr lang="en-IE" sz="1600" dirty="0"/>
          </a:p>
          <a:p>
            <a:pPr marL="234950" indent="-234950" algn="just">
              <a:buClr>
                <a:schemeClr val="tx2">
                  <a:lumMod val="75000"/>
                </a:schemeClr>
              </a:buClr>
              <a:buFont typeface="Wingdings" pitchFamily="2" charset="2"/>
              <a:buChar char="Ø"/>
            </a:pPr>
            <a:r>
              <a:rPr lang="en-IE" sz="1600" dirty="0"/>
              <a:t> B2BGateway.Net has thousands of existing trading partner relationships with all major retailers, manufacturers and distributors worldwide – allowing you the benefit of our existing maps and specifications</a:t>
            </a:r>
            <a:r>
              <a:rPr lang="en-IE" sz="1600" dirty="0" smtClean="0"/>
              <a:t>.</a:t>
            </a:r>
          </a:p>
          <a:p>
            <a:pPr marL="234950" indent="-234950" algn="just">
              <a:buFont typeface="Wingdings" pitchFamily="2" charset="2"/>
              <a:buChar char="Ø"/>
            </a:pPr>
            <a:endParaRPr lang="en-IE" sz="1600" dirty="0"/>
          </a:p>
          <a:p>
            <a:pPr marL="234950" indent="-234950" algn="just">
              <a:buClr>
                <a:schemeClr val="tx2">
                  <a:lumMod val="75000"/>
                </a:schemeClr>
              </a:buClr>
              <a:buFont typeface="Wingdings" pitchFamily="2" charset="2"/>
              <a:buChar char="Ø"/>
            </a:pPr>
            <a:r>
              <a:rPr lang="en-IE" sz="1600" dirty="0"/>
              <a:t> With worldwide office locations in North America, Europe and Asia/Pacific, B2BGateway.Net’s staff are highly knowledgeable in all recognised global EDI standards including ANSI X12, UN/EDIFACT, Eancom, Odette, Tradacoms, OIOUBL, etc</a:t>
            </a:r>
            <a:r>
              <a:rPr lang="en-IE" sz="1600" dirty="0" smtClean="0"/>
              <a:t>.</a:t>
            </a:r>
            <a:endParaRPr lang="en-IE" sz="1800" b="1" dirty="0">
              <a:latin typeface="Calibri" pitchFamily="34" charset="0"/>
            </a:endParaRPr>
          </a:p>
        </p:txBody>
      </p:sp>
      <p:pic>
        <p:nvPicPr>
          <p:cNvPr id="1026" name="Picture 2" descr="C:\Users\Jon Bellemore\Documents\! MUSIC-FX-IMG-VID\STOCK IMAGES\! LOGOS\! B2B\b2blogo-white box-transparent corners.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194717" y="8822574"/>
            <a:ext cx="2468563" cy="78581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4740274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Title 1"/>
          <p:cNvSpPr txBox="1">
            <a:spLocks/>
          </p:cNvSpPr>
          <p:nvPr/>
        </p:nvSpPr>
        <p:spPr>
          <a:xfrm>
            <a:off x="0" y="21205"/>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Advantages of B2BGateway.Net EDI</a:t>
            </a:r>
            <a:endParaRPr lang="en-US" sz="3200" cap="none" dirty="0">
              <a:ln w="0">
                <a:noFill/>
              </a:ln>
              <a:solidFill>
                <a:schemeClr val="tx1"/>
              </a:solidFill>
              <a:effectLst>
                <a:reflection blurRad="6350" stA="55000" endA="300" endPos="45500" dir="5400000" sy="-100000" algn="bl" rotWithShape="0"/>
              </a:effectLst>
            </a:endParaRPr>
          </a:p>
        </p:txBody>
      </p:sp>
      <p:pic>
        <p:nvPicPr>
          <p:cNvPr id="5" name="Picture 2" descr="C:\Users\Jon Bellemore\Documents\! MUSIC-FX-IMG-VID\STOCK IMAGES\! LOGOS\! B2B\b2blogo-white box-transparent corners.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194717" y="8822574"/>
            <a:ext cx="2468563" cy="785813"/>
          </a:xfrm>
          <a:prstGeom prst="rect">
            <a:avLst/>
          </a:prstGeom>
          <a:noFill/>
          <a:extLst>
            <a:ext uri="{909E8E84-426E-40DD-AFC4-6F175D3DCCD1}">
              <a14:hiddenFill xmlns:a14="http://schemas.microsoft.com/office/drawing/2010/main" xmlns="">
                <a:solidFill>
                  <a:srgbClr val="FFFFFF"/>
                </a:solidFill>
              </a14:hiddenFill>
            </a:ext>
          </a:extLst>
        </p:spPr>
      </p:pic>
      <p:sp>
        <p:nvSpPr>
          <p:cNvPr id="11" name="Rectangle 10"/>
          <p:cNvSpPr/>
          <p:nvPr/>
        </p:nvSpPr>
        <p:spPr>
          <a:xfrm>
            <a:off x="714376" y="976816"/>
            <a:ext cx="5439290" cy="5497475"/>
          </a:xfrm>
          <a:prstGeom prst="rect">
            <a:avLst/>
          </a:prstGeom>
        </p:spPr>
        <p:txBody>
          <a:bodyPr wrap="square" lIns="79827" tIns="39914" rIns="79827" bIns="39914">
            <a:spAutoFit/>
          </a:bodyPr>
          <a:lstStyle/>
          <a:p>
            <a:pPr marL="234950" indent="-234950" algn="just"/>
            <a:r>
              <a:rPr lang="en-IE" sz="1600" dirty="0" smtClean="0"/>
              <a:t>	Outsource all your EDI needs to B2BGateway.Net – This will free up much needed staff and resources so that your organization can fully concentrate on your core competencies of logistics, transportation and warehousing.</a:t>
            </a:r>
            <a:br>
              <a:rPr lang="en-IE" sz="1600" dirty="0" smtClean="0"/>
            </a:br>
            <a:endParaRPr lang="en-IE" sz="1600" dirty="0" smtClean="0"/>
          </a:p>
          <a:p>
            <a:pPr marL="234950" indent="-6350" algn="just"/>
            <a:r>
              <a:rPr lang="en-IE" sz="1600" dirty="0"/>
              <a:t>	</a:t>
            </a:r>
            <a:r>
              <a:rPr lang="en-IE" sz="1600" dirty="0" smtClean="0"/>
              <a:t>ASN and </a:t>
            </a:r>
            <a:r>
              <a:rPr lang="en-IE" sz="1600" dirty="0"/>
              <a:t>GS1/UCC-128 Labels</a:t>
            </a:r>
            <a:r>
              <a:rPr lang="en-IE" sz="1600" dirty="0" smtClean="0"/>
              <a:t>.</a:t>
            </a:r>
          </a:p>
          <a:p>
            <a:pPr marL="234950" indent="-6350" algn="just"/>
            <a:endParaRPr lang="en-IE" sz="1600" dirty="0" smtClean="0"/>
          </a:p>
          <a:p>
            <a:pPr marL="234950" indent="-6350"/>
            <a:r>
              <a:rPr lang="en-IE" sz="1600" dirty="0" smtClean="0"/>
              <a:t>Streamline </a:t>
            </a:r>
            <a:r>
              <a:rPr lang="en-IE" sz="1600" dirty="0"/>
              <a:t>Order Processing Cycle</a:t>
            </a:r>
            <a:r>
              <a:rPr lang="en-IE" sz="1600" dirty="0" smtClean="0"/>
              <a:t>.</a:t>
            </a:r>
          </a:p>
          <a:p>
            <a:pPr marL="234950" indent="-6350"/>
            <a:endParaRPr lang="en-IE" sz="1600" dirty="0"/>
          </a:p>
          <a:p>
            <a:pPr marL="234950" indent="-6350"/>
            <a:r>
              <a:rPr lang="en-IE" sz="1600" dirty="0"/>
              <a:t>Reduce Errors and Chargeback's</a:t>
            </a:r>
            <a:r>
              <a:rPr lang="en-IE" sz="1600" dirty="0" smtClean="0"/>
              <a:t>.</a:t>
            </a:r>
          </a:p>
          <a:p>
            <a:pPr marL="234950" indent="-6350"/>
            <a:endParaRPr lang="en-IE" sz="1600" dirty="0"/>
          </a:p>
          <a:p>
            <a:pPr marL="234950" indent="-6350"/>
            <a:r>
              <a:rPr lang="en-IE" sz="1600" dirty="0"/>
              <a:t>24/7 Support with dedicated Support Engineer assigned to each client</a:t>
            </a:r>
            <a:r>
              <a:rPr lang="en-IE" sz="1600" dirty="0" smtClean="0"/>
              <a:t>.</a:t>
            </a:r>
          </a:p>
          <a:p>
            <a:pPr marL="234950" indent="-6350"/>
            <a:endParaRPr lang="en-IE" sz="1600" dirty="0"/>
          </a:p>
          <a:p>
            <a:pPr marL="234950" indent="-6350"/>
            <a:r>
              <a:rPr lang="en-IE" sz="1600" dirty="0"/>
              <a:t>Excellent ROI</a:t>
            </a:r>
            <a:r>
              <a:rPr lang="en-IE" sz="1600" dirty="0" smtClean="0"/>
              <a:t>.</a:t>
            </a:r>
          </a:p>
          <a:p>
            <a:pPr marL="234950" indent="-6350"/>
            <a:endParaRPr lang="en-IE" sz="1600" dirty="0"/>
          </a:p>
          <a:p>
            <a:pPr marL="234950" indent="-6350"/>
            <a:r>
              <a:rPr lang="en-IE" sz="1600" dirty="0"/>
              <a:t>B2BGateway.Net will handle all your 997’s for free</a:t>
            </a:r>
            <a:r>
              <a:rPr lang="en-IE" sz="1600" dirty="0" smtClean="0"/>
              <a:t>!</a:t>
            </a:r>
          </a:p>
          <a:p>
            <a:pPr marL="234950" indent="-6350"/>
            <a:endParaRPr lang="en-IE" sz="1600" dirty="0"/>
          </a:p>
          <a:p>
            <a:pPr marL="234950" indent="-6350"/>
            <a:r>
              <a:rPr lang="en-IE" sz="1600" dirty="0"/>
              <a:t>Environmentally friendly paperless solutions</a:t>
            </a:r>
            <a:r>
              <a:rPr lang="en-IE" sz="1600" dirty="0" smtClean="0"/>
              <a:t>.</a:t>
            </a:r>
          </a:p>
          <a:p>
            <a:pPr marL="234950" indent="-6350"/>
            <a:endParaRPr lang="en-IE" sz="1600" dirty="0"/>
          </a:p>
          <a:p>
            <a:pPr marL="234950" indent="-6350"/>
            <a:endParaRPr lang="en-IE" sz="1600" dirty="0" smtClean="0"/>
          </a:p>
          <a:p>
            <a:pPr marL="234950" indent="-6350"/>
            <a:endParaRPr lang="en-IE" sz="1600" dirty="0"/>
          </a:p>
        </p:txBody>
      </p:sp>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824936" y="1097743"/>
            <a:ext cx="140941" cy="124028"/>
          </a:xfrm>
          <a:prstGeom prst="rect">
            <a:avLst/>
          </a:prstGeom>
          <a:noFill/>
          <a:extLst>
            <a:ext uri="{909E8E84-426E-40DD-AFC4-6F175D3DCCD1}">
              <a14:hiddenFill xmlns:a14="http://schemas.microsoft.com/office/drawing/2010/main" xmlns="">
                <a:solidFill>
                  <a:srgbClr val="FFFFFF"/>
                </a:solidFill>
              </a14:hiddenFill>
            </a:ext>
          </a:extLst>
        </p:spPr>
      </p:pic>
      <p:pic>
        <p:nvPicPr>
          <p:cNvPr id="18"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824936" y="2300649"/>
            <a:ext cx="140941" cy="124028"/>
          </a:xfrm>
          <a:prstGeom prst="rect">
            <a:avLst/>
          </a:prstGeom>
          <a:noFill/>
          <a:extLst>
            <a:ext uri="{909E8E84-426E-40DD-AFC4-6F175D3DCCD1}">
              <a14:hiddenFill xmlns:a14="http://schemas.microsoft.com/office/drawing/2010/main" xmlns="">
                <a:solidFill>
                  <a:srgbClr val="FFFFFF"/>
                </a:solidFill>
              </a14:hiddenFill>
            </a:ext>
          </a:extLst>
        </p:spPr>
      </p:pic>
      <p:pic>
        <p:nvPicPr>
          <p:cNvPr id="19"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824936" y="2795949"/>
            <a:ext cx="140941" cy="124028"/>
          </a:xfrm>
          <a:prstGeom prst="rect">
            <a:avLst/>
          </a:prstGeom>
          <a:noFill/>
          <a:extLst>
            <a:ext uri="{909E8E84-426E-40DD-AFC4-6F175D3DCCD1}">
              <a14:hiddenFill xmlns:a14="http://schemas.microsoft.com/office/drawing/2010/main" xmlns="">
                <a:solidFill>
                  <a:srgbClr val="FFFFFF"/>
                </a:solidFill>
              </a14:hiddenFill>
            </a:ext>
          </a:extLst>
        </p:spPr>
      </p:pic>
      <p:pic>
        <p:nvPicPr>
          <p:cNvPr id="2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824936" y="3286486"/>
            <a:ext cx="140941" cy="124028"/>
          </a:xfrm>
          <a:prstGeom prst="rect">
            <a:avLst/>
          </a:prstGeom>
          <a:noFill/>
          <a:extLst>
            <a:ext uri="{909E8E84-426E-40DD-AFC4-6F175D3DCCD1}">
              <a14:hiddenFill xmlns:a14="http://schemas.microsoft.com/office/drawing/2010/main" xmlns="">
                <a:solidFill>
                  <a:srgbClr val="FFFFFF"/>
                </a:solidFill>
              </a14:hiddenFill>
            </a:ext>
          </a:extLst>
        </p:spPr>
      </p:pic>
      <p:pic>
        <p:nvPicPr>
          <p:cNvPr id="21"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824936" y="3769880"/>
            <a:ext cx="140941" cy="124028"/>
          </a:xfrm>
          <a:prstGeom prst="rect">
            <a:avLst/>
          </a:prstGeom>
          <a:noFill/>
          <a:extLst>
            <a:ext uri="{909E8E84-426E-40DD-AFC4-6F175D3DCCD1}">
              <a14:hiddenFill xmlns:a14="http://schemas.microsoft.com/office/drawing/2010/main" xmlns="">
                <a:solidFill>
                  <a:srgbClr val="FFFFFF"/>
                </a:solidFill>
              </a14:hiddenFill>
            </a:ext>
          </a:extLst>
        </p:spPr>
      </p:pic>
      <p:pic>
        <p:nvPicPr>
          <p:cNvPr id="22"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824936" y="4503305"/>
            <a:ext cx="140941" cy="124028"/>
          </a:xfrm>
          <a:prstGeom prst="rect">
            <a:avLst/>
          </a:prstGeom>
          <a:noFill/>
          <a:extLst>
            <a:ext uri="{909E8E84-426E-40DD-AFC4-6F175D3DCCD1}">
              <a14:hiddenFill xmlns:a14="http://schemas.microsoft.com/office/drawing/2010/main" xmlns="">
                <a:solidFill>
                  <a:srgbClr val="FFFFFF"/>
                </a:solidFill>
              </a14:hiddenFill>
            </a:ext>
          </a:extLst>
        </p:spPr>
      </p:pic>
      <p:pic>
        <p:nvPicPr>
          <p:cNvPr id="23"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824936" y="4993843"/>
            <a:ext cx="140941" cy="124028"/>
          </a:xfrm>
          <a:prstGeom prst="rect">
            <a:avLst/>
          </a:prstGeom>
          <a:noFill/>
          <a:extLst>
            <a:ext uri="{909E8E84-426E-40DD-AFC4-6F175D3DCCD1}">
              <a14:hiddenFill xmlns:a14="http://schemas.microsoft.com/office/drawing/2010/main" xmlns="">
                <a:solidFill>
                  <a:srgbClr val="FFFFFF"/>
                </a:solidFill>
              </a14:hiddenFill>
            </a:ext>
          </a:extLst>
        </p:spPr>
      </p:pic>
      <p:pic>
        <p:nvPicPr>
          <p:cNvPr id="24"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824935" y="5475040"/>
            <a:ext cx="140941" cy="12402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7427423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0" y="21205"/>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How Does EDI Work?</a:t>
            </a:r>
            <a:endParaRPr lang="en-US" sz="3200" cap="none" dirty="0">
              <a:ln w="0">
                <a:noFill/>
              </a:ln>
              <a:solidFill>
                <a:schemeClr val="tx1"/>
              </a:solidFill>
              <a:effectLst>
                <a:reflection blurRad="6350" stA="55000" endA="300" endPos="45500" dir="5400000" sy="-100000" algn="bl" rotWithShape="0"/>
              </a:effectLst>
            </a:endParaRPr>
          </a:p>
        </p:txBody>
      </p:sp>
      <p:sp>
        <p:nvSpPr>
          <p:cNvPr id="7" name="Rectangle 6"/>
          <p:cNvSpPr/>
          <p:nvPr/>
        </p:nvSpPr>
        <p:spPr>
          <a:xfrm>
            <a:off x="714376" y="976816"/>
            <a:ext cx="5439290" cy="7836577"/>
          </a:xfrm>
          <a:prstGeom prst="rect">
            <a:avLst/>
          </a:prstGeom>
        </p:spPr>
        <p:txBody>
          <a:bodyPr wrap="square" lIns="79827" tIns="39914" rIns="79827" bIns="39914">
            <a:spAutoFit/>
          </a:bodyPr>
          <a:lstStyle/>
          <a:p>
            <a:pPr algn="just"/>
            <a:r>
              <a:rPr lang="en-IE" sz="1600" dirty="0" smtClean="0"/>
              <a:t>EDI </a:t>
            </a:r>
            <a:r>
              <a:rPr lang="en-IE" sz="1600" dirty="0"/>
              <a:t>is not an out-of-the-box solution.  Many procedures, standards and protocols must be  put in place for you  to trade successfully with your Trading Partner(s).  Each Trading Partner may have their own standards, protocols and documentation that they wish to trade. These Standards may include ANSI ASC X12, UN/EDIFACT, TRADACOMS, XML, ODETTE and Protocols (communication methods) could include AS2, VAN, FTP, HTTP etc</a:t>
            </a:r>
            <a:r>
              <a:rPr lang="en-IE" sz="1600" dirty="0" smtClean="0"/>
              <a:t>.</a:t>
            </a:r>
          </a:p>
          <a:p>
            <a:pPr algn="just"/>
            <a:endParaRPr lang="en-IE" sz="1600" dirty="0" smtClean="0"/>
          </a:p>
          <a:p>
            <a:pPr algn="just"/>
            <a:r>
              <a:rPr lang="en-IE" sz="1600" dirty="0" smtClean="0"/>
              <a:t>Overall, implementing the above standards and protocols can become quite a daunting task for any organization, but one that B2BGateway.Net  will take care of on your behalf in a timely, hassle free manner.</a:t>
            </a:r>
          </a:p>
          <a:p>
            <a:pPr algn="just"/>
            <a:endParaRPr lang="en-IE" sz="1600" b="1" dirty="0">
              <a:latin typeface="Calibri" pitchFamily="34" charset="0"/>
            </a:endParaRPr>
          </a:p>
          <a:p>
            <a:pPr algn="just"/>
            <a:endParaRPr lang="en-IE" sz="1800" dirty="0">
              <a:latin typeface="Calibri" pitchFamily="34" charset="0"/>
            </a:endParaRPr>
          </a:p>
          <a:p>
            <a:pPr algn="just"/>
            <a:endParaRPr lang="en-IE" sz="1800" b="1" dirty="0" smtClean="0">
              <a:latin typeface="Calibri" pitchFamily="34" charset="0"/>
            </a:endParaRPr>
          </a:p>
          <a:p>
            <a:pPr algn="just"/>
            <a:endParaRPr lang="en-IE" sz="1600" b="1" dirty="0" smtClean="0">
              <a:solidFill>
                <a:schemeClr val="tx2"/>
              </a:solidFill>
            </a:endParaRPr>
          </a:p>
          <a:p>
            <a:pPr algn="just"/>
            <a:r>
              <a:rPr lang="en-IE" sz="1600" b="1" dirty="0" smtClean="0">
                <a:solidFill>
                  <a:schemeClr val="tx2"/>
                </a:solidFill>
              </a:rPr>
              <a:t>AS2</a:t>
            </a:r>
            <a:endParaRPr lang="en-IE" sz="1600" b="1" dirty="0">
              <a:solidFill>
                <a:schemeClr val="tx2"/>
              </a:solidFill>
            </a:endParaRPr>
          </a:p>
          <a:p>
            <a:pPr algn="just"/>
            <a:r>
              <a:rPr lang="en-US" sz="1600" dirty="0" smtClean="0"/>
              <a:t>Applicability </a:t>
            </a:r>
            <a:r>
              <a:rPr lang="en-US" sz="1600" dirty="0"/>
              <a:t>Statement </a:t>
            </a:r>
            <a:r>
              <a:rPr lang="en-US" sz="1600" dirty="0" smtClean="0"/>
              <a:t>Two (AS2) is </a:t>
            </a:r>
            <a:r>
              <a:rPr lang="en-US" sz="1600" dirty="0"/>
              <a:t>a specification </a:t>
            </a:r>
            <a:r>
              <a:rPr lang="en-US" sz="1600" dirty="0" smtClean="0"/>
              <a:t>about </a:t>
            </a:r>
            <a:r>
              <a:rPr lang="en-US" sz="1600" dirty="0"/>
              <a:t>how to transport data securely and reliably </a:t>
            </a:r>
            <a:r>
              <a:rPr lang="en-US" sz="1600" dirty="0" smtClean="0"/>
              <a:t>over </a:t>
            </a:r>
            <a:r>
              <a:rPr lang="en-US" sz="1600" dirty="0"/>
              <a:t>the Internet. Security is achieved by using digital certificates and encryption making the AS2 connection secure.  With an AS2 Connection you will be required to obtain an AS2 server, AS2 software, Encryption software, AS2 licensing, document mapping tools, consultant fees for  updates to the documents traded. This can be a daunting task if you try to set up your own </a:t>
            </a:r>
            <a:r>
              <a:rPr lang="en-US" sz="1600" dirty="0" smtClean="0"/>
              <a:t>AS2 connections</a:t>
            </a:r>
            <a:r>
              <a:rPr lang="en-US" sz="1600" dirty="0"/>
              <a:t>.  </a:t>
            </a:r>
            <a:endParaRPr lang="en-US" sz="1600" dirty="0" smtClean="0"/>
          </a:p>
          <a:p>
            <a:pPr algn="just"/>
            <a:endParaRPr lang="en-IE" sz="1800" b="1" dirty="0">
              <a:latin typeface="Calibri" pitchFamily="34" charset="0"/>
            </a:endParaRPr>
          </a:p>
          <a:p>
            <a:pPr marL="0" lvl="1" algn="just"/>
            <a:r>
              <a:rPr lang="en-IE" sz="1600" b="1" i="1" dirty="0"/>
              <a:t>B2BGateway.Net can take care of all of the above on your organizations behalf in a timely and hassle free manner.</a:t>
            </a:r>
          </a:p>
          <a:p>
            <a:pPr algn="just"/>
            <a:endParaRPr lang="en-IE" sz="1800" b="1" dirty="0">
              <a:latin typeface="Calibri" pitchFamily="34" charset="0"/>
            </a:endParaRPr>
          </a:p>
        </p:txBody>
      </p:sp>
      <p:pic>
        <p:nvPicPr>
          <p:cNvPr id="1026" name="Picture 2" descr="C:\Users\Jon Bellemore\Documents\! MUSIC-FX-IMG-VID\STOCK IMAGES\! LOGOS\! B2B\b2blogo-white box-transparent corners.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194717" y="8822574"/>
            <a:ext cx="2468563" cy="785813"/>
          </a:xfrm>
          <a:prstGeom prst="rect">
            <a:avLst/>
          </a:prstGeom>
          <a:noFill/>
          <a:extLst>
            <a:ext uri="{909E8E84-426E-40DD-AFC4-6F175D3DCCD1}">
              <a14:hiddenFill xmlns:a14="http://schemas.microsoft.com/office/drawing/2010/main" xmlns="">
                <a:solidFill>
                  <a:srgbClr val="FFFFFF"/>
                </a:solidFill>
              </a14:hiddenFill>
            </a:ext>
          </a:extLst>
        </p:spPr>
      </p:pic>
      <p:sp>
        <p:nvSpPr>
          <p:cNvPr id="8" name="Title 1"/>
          <p:cNvSpPr txBox="1">
            <a:spLocks/>
          </p:cNvSpPr>
          <p:nvPr/>
        </p:nvSpPr>
        <p:spPr>
          <a:xfrm>
            <a:off x="-2" y="4127709"/>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Communication Protocols</a:t>
            </a:r>
            <a:endParaRPr lang="en-US" sz="3200" cap="none" dirty="0">
              <a:ln w="0">
                <a:noFill/>
              </a:ln>
              <a:solidFill>
                <a:schemeClr val="tx1"/>
              </a:solidFill>
              <a:effectLst>
                <a:reflection blurRad="6350" stA="55000" endA="300" endPos="45500" dir="5400000" sy="-100000" algn="bl" rotWithShape="0"/>
              </a:effectLst>
            </a:endParaRPr>
          </a:p>
        </p:txBody>
      </p:sp>
    </p:spTree>
    <p:extLst>
      <p:ext uri="{BB962C8B-B14F-4D97-AF65-F5344CB8AC3E}">
        <p14:creationId xmlns:p14="http://schemas.microsoft.com/office/powerpoint/2010/main" xmlns="" val="1003641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Title 1"/>
          <p:cNvSpPr txBox="1">
            <a:spLocks/>
          </p:cNvSpPr>
          <p:nvPr/>
        </p:nvSpPr>
        <p:spPr>
          <a:xfrm>
            <a:off x="0" y="21205"/>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Communication Protocols (cont.)</a:t>
            </a:r>
            <a:endParaRPr lang="en-US" sz="3200" cap="none" dirty="0">
              <a:ln w="0">
                <a:noFill/>
              </a:ln>
              <a:solidFill>
                <a:schemeClr val="tx1"/>
              </a:solidFill>
              <a:effectLst>
                <a:reflection blurRad="6350" stA="55000" endA="300" endPos="45500" dir="5400000" sy="-100000" algn="bl" rotWithShape="0"/>
              </a:effectLst>
            </a:endParaRPr>
          </a:p>
        </p:txBody>
      </p:sp>
      <p:pic>
        <p:nvPicPr>
          <p:cNvPr id="5" name="Picture 2" descr="C:\Users\Jon Bellemore\Documents\! MUSIC-FX-IMG-VID\STOCK IMAGES\! LOGOS\! B2B\b2blogo-white box-transparent corners.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194717" y="8822574"/>
            <a:ext cx="2468563" cy="785813"/>
          </a:xfrm>
          <a:prstGeom prst="rect">
            <a:avLst/>
          </a:prstGeom>
          <a:noFill/>
          <a:extLst>
            <a:ext uri="{909E8E84-426E-40DD-AFC4-6F175D3DCCD1}">
              <a14:hiddenFill xmlns:a14="http://schemas.microsoft.com/office/drawing/2010/main" xmlns="">
                <a:solidFill>
                  <a:srgbClr val="FFFFFF"/>
                </a:solidFill>
              </a14:hiddenFill>
            </a:ext>
          </a:extLst>
        </p:spPr>
      </p:pic>
      <p:sp>
        <p:nvSpPr>
          <p:cNvPr id="14" name="Rectangle 13"/>
          <p:cNvSpPr/>
          <p:nvPr/>
        </p:nvSpPr>
        <p:spPr>
          <a:xfrm>
            <a:off x="714376" y="976816"/>
            <a:ext cx="5439290" cy="7959688"/>
          </a:xfrm>
          <a:prstGeom prst="rect">
            <a:avLst/>
          </a:prstGeom>
        </p:spPr>
        <p:txBody>
          <a:bodyPr wrap="square" lIns="79827" tIns="39914" rIns="79827" bIns="39914">
            <a:spAutoFit/>
          </a:bodyPr>
          <a:lstStyle/>
          <a:p>
            <a:pPr algn="just"/>
            <a:r>
              <a:rPr lang="en-IE" sz="1600" b="1" dirty="0" smtClean="0">
                <a:solidFill>
                  <a:schemeClr val="tx2"/>
                </a:solidFill>
              </a:rPr>
              <a:t>VAN</a:t>
            </a:r>
            <a:endParaRPr lang="en-IE" sz="1600" b="1" dirty="0">
              <a:solidFill>
                <a:schemeClr val="tx2"/>
              </a:solidFill>
            </a:endParaRPr>
          </a:p>
          <a:p>
            <a:pPr algn="just"/>
            <a:r>
              <a:rPr lang="en-US" sz="1600" dirty="0"/>
              <a:t>A Value-added Network (VAN) is a hosted service offering that acts as an intermediary between business partners </a:t>
            </a:r>
            <a:r>
              <a:rPr lang="en-US" sz="1600" dirty="0" smtClean="0"/>
              <a:t>sharing </a:t>
            </a:r>
            <a:r>
              <a:rPr lang="en-US" sz="1600" dirty="0"/>
              <a:t>standards based or proprietary data via shared Business Processes. The offered service is referred to as "Value-added Network Service".  To establish a successful VAN connection you will need a modem/phone, VAN software, mailbox setup, mailbox fees, document mapping tools and consultant fees for updates. </a:t>
            </a:r>
            <a:endParaRPr lang="en-US" sz="1600" dirty="0" smtClean="0"/>
          </a:p>
          <a:p>
            <a:pPr algn="just"/>
            <a:endParaRPr lang="en-US" sz="1600" dirty="0"/>
          </a:p>
          <a:p>
            <a:pPr algn="just"/>
            <a:r>
              <a:rPr lang="en-IE" sz="1600" b="1" dirty="0">
                <a:solidFill>
                  <a:schemeClr val="tx2"/>
                </a:solidFill>
              </a:rPr>
              <a:t>FTP</a:t>
            </a:r>
          </a:p>
          <a:p>
            <a:pPr algn="just"/>
            <a:r>
              <a:rPr lang="en-US" sz="1600" dirty="0"/>
              <a:t>File Transfer Protocol (FTP) is a standard  network protocol used to copy a file from one host to another over a TCP-based network, such as the Internet. FTP is built on a client server architecture and utilizes separate control and data connections between the client and server. FTP users may authenticate themselves using a clear-text sign-in protocol but can connect anonymously if the server is configured to allow it. FTP set ups include getting an FTP server,  FTP software, software credential, document mapping tools and consultant fees for updates</a:t>
            </a:r>
            <a:r>
              <a:rPr lang="en-US" sz="1600" dirty="0" smtClean="0"/>
              <a:t>.</a:t>
            </a:r>
          </a:p>
          <a:p>
            <a:pPr algn="just"/>
            <a:endParaRPr lang="en-US" sz="1600" dirty="0"/>
          </a:p>
          <a:p>
            <a:pPr algn="just"/>
            <a:r>
              <a:rPr lang="en-IE" sz="1600" b="1" dirty="0">
                <a:solidFill>
                  <a:schemeClr val="tx2"/>
                </a:solidFill>
              </a:rPr>
              <a:t>HTTP</a:t>
            </a:r>
          </a:p>
          <a:p>
            <a:pPr algn="just"/>
            <a:r>
              <a:rPr lang="en-US" sz="1600" dirty="0"/>
              <a:t>The Hypertext Transfer </a:t>
            </a:r>
            <a:r>
              <a:rPr lang="en-US" sz="1600" dirty="0" smtClean="0"/>
              <a:t>Protocol (HTTP) is a networking protocol for distributed, collaborative, hypermedia information systems. HTTP is the foundation of data communication for the World Wide Web (Internet). For a successful HTTP connection you will require an FTP server, encryption software, software certification,  document mapping tools and consultant fees </a:t>
            </a:r>
            <a:r>
              <a:rPr lang="en-US" sz="1600" dirty="0"/>
              <a:t>for updates</a:t>
            </a:r>
            <a:r>
              <a:rPr lang="en-US" sz="1600" dirty="0" smtClean="0"/>
              <a:t>.</a:t>
            </a:r>
          </a:p>
          <a:p>
            <a:pPr algn="just"/>
            <a:r>
              <a:rPr lang="en-US" sz="1600" dirty="0" smtClean="0"/>
              <a:t/>
            </a:r>
            <a:br>
              <a:rPr lang="en-US" sz="1600" dirty="0" smtClean="0"/>
            </a:br>
            <a:endParaRPr lang="en-US" sz="1600" dirty="0"/>
          </a:p>
        </p:txBody>
      </p:sp>
    </p:spTree>
    <p:extLst>
      <p:ext uri="{BB962C8B-B14F-4D97-AF65-F5344CB8AC3E}">
        <p14:creationId xmlns:p14="http://schemas.microsoft.com/office/powerpoint/2010/main" xmlns="" val="42108248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0" y="21205"/>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Communication Standards</a:t>
            </a:r>
            <a:endParaRPr lang="en-US" sz="3200" cap="none" dirty="0">
              <a:ln w="0">
                <a:noFill/>
              </a:ln>
              <a:solidFill>
                <a:schemeClr val="tx1"/>
              </a:solidFill>
              <a:effectLst>
                <a:reflection blurRad="6350" stA="55000" endA="300" endPos="45500" dir="5400000" sy="-100000" algn="bl" rotWithShape="0"/>
              </a:effectLst>
            </a:endParaRPr>
          </a:p>
        </p:txBody>
      </p:sp>
      <p:sp>
        <p:nvSpPr>
          <p:cNvPr id="7" name="Rectangle 6"/>
          <p:cNvSpPr/>
          <p:nvPr/>
        </p:nvSpPr>
        <p:spPr>
          <a:xfrm>
            <a:off x="714376" y="976816"/>
            <a:ext cx="5439290" cy="6236139"/>
          </a:xfrm>
          <a:prstGeom prst="rect">
            <a:avLst/>
          </a:prstGeom>
        </p:spPr>
        <p:txBody>
          <a:bodyPr wrap="square" lIns="79827" tIns="39914" rIns="79827" bIns="39914">
            <a:spAutoFit/>
          </a:bodyPr>
          <a:lstStyle/>
          <a:p>
            <a:pPr algn="just"/>
            <a:r>
              <a:rPr lang="en-IE" sz="1600" b="1" dirty="0" smtClean="0">
                <a:solidFill>
                  <a:schemeClr val="tx2"/>
                </a:solidFill>
              </a:rPr>
              <a:t>ANSI </a:t>
            </a:r>
            <a:r>
              <a:rPr lang="en-IE" sz="1600" b="1" dirty="0">
                <a:solidFill>
                  <a:schemeClr val="tx2"/>
                </a:solidFill>
              </a:rPr>
              <a:t>ASC X12</a:t>
            </a:r>
            <a:endParaRPr lang="en-US" sz="1600" b="1" dirty="0">
              <a:solidFill>
                <a:schemeClr val="tx2"/>
              </a:solidFill>
            </a:endParaRPr>
          </a:p>
          <a:p>
            <a:pPr algn="just"/>
            <a:r>
              <a:rPr lang="en-US" sz="1600" dirty="0"/>
              <a:t>ANSI X12 (also known as ANSI ASC X12) is the official designation of the U.S. national standards body for the development and maintenance of Electronic Data Interchange (EDI) standards. The group was founded in 1979, and is an accredited standards committee under the American National Standards Institute (ANSI). The acronym stands for "American National Standards Institute Accredited Standards Committee X12", with the designation of X12 being a sequential designator assigned by ANSI at the time of accreditation with no other significance</a:t>
            </a:r>
            <a:r>
              <a:rPr lang="en-US" sz="1600" dirty="0" smtClean="0"/>
              <a:t>.</a:t>
            </a:r>
          </a:p>
          <a:p>
            <a:pPr lvl="1" algn="just"/>
            <a:endParaRPr lang="en-US" sz="1600" dirty="0"/>
          </a:p>
          <a:p>
            <a:pPr algn="just"/>
            <a:r>
              <a:rPr lang="en-IE" sz="1600" b="1" dirty="0">
                <a:solidFill>
                  <a:schemeClr val="tx2"/>
                </a:solidFill>
              </a:rPr>
              <a:t>UN/EDIFACT</a:t>
            </a:r>
          </a:p>
          <a:p>
            <a:pPr algn="just"/>
            <a:r>
              <a:rPr lang="en-US" sz="1600" dirty="0"/>
              <a:t>United Nations/Electronic Data Interchange For Administration, Commerce and Transport (UN/EDIFACT) is the international EDI standard developed under the United Nations. The work of maintenance and further development of this standard is done through the United Nations Centre for Trade Facilitation and Electronic Business (UN/CEFACT) under the UN Economic Commission for Europe, in the Finance Domain working group UN CEFACT TBG5. EDIFACT has been adopted by the International Organization for Standardization (ISO) as the ISO standard ISO 9735</a:t>
            </a:r>
            <a:r>
              <a:rPr lang="en-US" sz="1600" dirty="0" smtClean="0"/>
              <a:t>.</a:t>
            </a:r>
          </a:p>
          <a:p>
            <a:pPr lvl="1" algn="just"/>
            <a:r>
              <a:rPr lang="en-US" sz="1600" dirty="0" smtClean="0"/>
              <a:t/>
            </a:r>
            <a:br>
              <a:rPr lang="en-US" sz="1600" dirty="0" smtClean="0"/>
            </a:br>
            <a:endParaRPr lang="en-US" sz="1600" dirty="0"/>
          </a:p>
        </p:txBody>
      </p:sp>
      <p:pic>
        <p:nvPicPr>
          <p:cNvPr id="1026" name="Picture 2" descr="C:\Users\Jon Bellemore\Documents\! MUSIC-FX-IMG-VID\STOCK IMAGES\! LOGOS\! B2B\b2blogo-white box-transparent corners.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194717" y="8822574"/>
            <a:ext cx="2468563" cy="78581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8166797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Title 1"/>
          <p:cNvSpPr txBox="1">
            <a:spLocks/>
          </p:cNvSpPr>
          <p:nvPr/>
        </p:nvSpPr>
        <p:spPr>
          <a:xfrm>
            <a:off x="0" y="21205"/>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Communication Standards (cont.)</a:t>
            </a:r>
            <a:endParaRPr lang="en-US" sz="3200" cap="none" dirty="0">
              <a:ln w="0">
                <a:noFill/>
              </a:ln>
              <a:solidFill>
                <a:schemeClr val="tx1"/>
              </a:solidFill>
              <a:effectLst>
                <a:reflection blurRad="6350" stA="55000" endA="300" endPos="45500" dir="5400000" sy="-100000" algn="bl" rotWithShape="0"/>
              </a:effectLst>
            </a:endParaRPr>
          </a:p>
        </p:txBody>
      </p:sp>
      <p:pic>
        <p:nvPicPr>
          <p:cNvPr id="5" name="Picture 2" descr="C:\Users\Jon Bellemore\Documents\! MUSIC-FX-IMG-VID\STOCK IMAGES\! LOGOS\! B2B\b2blogo-white box-transparent corners.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194717" y="8822574"/>
            <a:ext cx="2468563" cy="785813"/>
          </a:xfrm>
          <a:prstGeom prst="rect">
            <a:avLst/>
          </a:prstGeom>
          <a:noFill/>
          <a:extLst>
            <a:ext uri="{909E8E84-426E-40DD-AFC4-6F175D3DCCD1}">
              <a14:hiddenFill xmlns:a14="http://schemas.microsoft.com/office/drawing/2010/main" xmlns="">
                <a:solidFill>
                  <a:srgbClr val="FFFFFF"/>
                </a:solidFill>
              </a14:hiddenFill>
            </a:ext>
          </a:extLst>
        </p:spPr>
      </p:pic>
      <p:sp>
        <p:nvSpPr>
          <p:cNvPr id="14" name="Rectangle 13"/>
          <p:cNvSpPr/>
          <p:nvPr/>
        </p:nvSpPr>
        <p:spPr>
          <a:xfrm>
            <a:off x="714376" y="976816"/>
            <a:ext cx="5439290" cy="4266369"/>
          </a:xfrm>
          <a:prstGeom prst="rect">
            <a:avLst/>
          </a:prstGeom>
        </p:spPr>
        <p:txBody>
          <a:bodyPr wrap="square" lIns="79827" tIns="39914" rIns="79827" bIns="39914">
            <a:spAutoFit/>
          </a:bodyPr>
          <a:lstStyle/>
          <a:p>
            <a:pPr algn="just"/>
            <a:r>
              <a:rPr lang="en-IE" sz="1600" b="1" dirty="0">
                <a:solidFill>
                  <a:schemeClr val="tx2"/>
                </a:solidFill>
              </a:rPr>
              <a:t>TRADACOMS</a:t>
            </a:r>
          </a:p>
          <a:p>
            <a:pPr algn="just"/>
            <a:r>
              <a:rPr lang="en-US" sz="1600" dirty="0"/>
              <a:t>Tradacoms is an early standard for EDI (Electronic Data Interchange) primarily used in the UK retail sector. It was introduced in 1982 as an implementation of the UN/GTDI syntax, one of the precursors of EDIFACT, and was maintained and extended by the UK Article Numbering Association (now called GS1 UK</a:t>
            </a:r>
            <a:r>
              <a:rPr lang="en-US" sz="1600" dirty="0" smtClean="0"/>
              <a:t>).</a:t>
            </a:r>
          </a:p>
          <a:p>
            <a:pPr lvl="1" algn="just"/>
            <a:endParaRPr lang="en-US" sz="1600" dirty="0"/>
          </a:p>
          <a:p>
            <a:pPr algn="just"/>
            <a:r>
              <a:rPr lang="en-IE" sz="1600" b="1" dirty="0">
                <a:solidFill>
                  <a:schemeClr val="tx2"/>
                </a:solidFill>
              </a:rPr>
              <a:t>XML</a:t>
            </a:r>
          </a:p>
          <a:p>
            <a:pPr algn="just"/>
            <a:r>
              <a:rPr lang="en-US" sz="1600" dirty="0"/>
              <a:t>Extensible Markup Language (XML) is a set of rules for encoding documents in machine-readable form. It is defined in the XML 1.0 Specification</a:t>
            </a:r>
            <a:r>
              <a:rPr lang="en-US" sz="1600" baseline="30000" dirty="0"/>
              <a:t> </a:t>
            </a:r>
            <a:r>
              <a:rPr lang="en-US" sz="1600" dirty="0"/>
              <a:t>produced by the W3C, and several other related specifications, all gratis open standards.</a:t>
            </a:r>
            <a:endParaRPr lang="en-IE" sz="1600" b="1" dirty="0">
              <a:solidFill>
                <a:schemeClr val="tx2"/>
              </a:solidFill>
            </a:endParaRPr>
          </a:p>
          <a:p>
            <a:pPr algn="just"/>
            <a:endParaRPr lang="en-IE" sz="1600" b="1" dirty="0" smtClean="0">
              <a:solidFill>
                <a:schemeClr val="tx2"/>
              </a:solidFill>
            </a:endParaRPr>
          </a:p>
          <a:p>
            <a:pPr algn="just"/>
            <a:r>
              <a:rPr lang="en-IE" sz="1600" b="1" dirty="0" smtClean="0">
                <a:solidFill>
                  <a:schemeClr val="tx2"/>
                </a:solidFill>
              </a:rPr>
              <a:t>ODETTE</a:t>
            </a:r>
            <a:endParaRPr lang="en-IE" sz="1600" b="1" dirty="0">
              <a:solidFill>
                <a:schemeClr val="tx2"/>
              </a:solidFill>
            </a:endParaRPr>
          </a:p>
          <a:p>
            <a:pPr algn="just"/>
            <a:r>
              <a:rPr lang="en-IE" sz="1600" dirty="0"/>
              <a:t>Odette is </a:t>
            </a:r>
            <a:r>
              <a:rPr lang="en-IE" sz="1600" dirty="0" smtClean="0"/>
              <a:t>an </a:t>
            </a:r>
            <a:r>
              <a:rPr lang="en-IE" sz="1600" dirty="0"/>
              <a:t>EDI standard primarily used in the European automobile industry</a:t>
            </a:r>
            <a:r>
              <a:rPr lang="en-IE" sz="1600" dirty="0" smtClean="0"/>
              <a:t>.</a:t>
            </a:r>
            <a:endParaRPr lang="en-IE" sz="1800" b="1" dirty="0">
              <a:latin typeface="Calibri" pitchFamily="34" charset="0"/>
            </a:endParaRPr>
          </a:p>
        </p:txBody>
      </p:sp>
      <p:sp>
        <p:nvSpPr>
          <p:cNvPr id="6" name="Title 1"/>
          <p:cNvSpPr txBox="1">
            <a:spLocks/>
          </p:cNvSpPr>
          <p:nvPr/>
        </p:nvSpPr>
        <p:spPr>
          <a:xfrm>
            <a:off x="0" y="5431405"/>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B2BGateway.Net Accreditation</a:t>
            </a:r>
            <a:endParaRPr lang="en-US" sz="3200" cap="none" dirty="0">
              <a:ln w="0">
                <a:noFill/>
              </a:ln>
              <a:solidFill>
                <a:schemeClr val="tx1"/>
              </a:solidFill>
              <a:effectLst>
                <a:reflection blurRad="6350" stA="55000" endA="300" endPos="45500" dir="5400000" sy="-100000" algn="bl" rotWithShape="0"/>
              </a:effectLst>
            </a:endParaRPr>
          </a:p>
        </p:txBody>
      </p:sp>
      <p:pic>
        <p:nvPicPr>
          <p:cNvPr id="4098" name="Picture 2" descr="C:\Users\Jon Bellemore\Documents\! MUSIC-FX-IMG-VID\STOCK IMAGES\! LOGOS\GS1\Picture1.gif"/>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15440" y="6425689"/>
            <a:ext cx="1038226" cy="85725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ctangle 1"/>
          <p:cNvSpPr/>
          <p:nvPr/>
        </p:nvSpPr>
        <p:spPr>
          <a:xfrm>
            <a:off x="714376" y="6347454"/>
            <a:ext cx="4289424" cy="1569660"/>
          </a:xfrm>
          <a:prstGeom prst="rect">
            <a:avLst/>
          </a:prstGeom>
        </p:spPr>
        <p:txBody>
          <a:bodyPr wrap="square">
            <a:spAutoFit/>
          </a:bodyPr>
          <a:lstStyle/>
          <a:p>
            <a:pPr algn="just"/>
            <a:r>
              <a:rPr lang="en-IE" sz="1600" dirty="0" smtClean="0"/>
              <a:t>B2BGateway.Net has been certified by GS1 as an Accredited EDI Solutions Provider. </a:t>
            </a:r>
            <a:r>
              <a:rPr lang="en-US" sz="1600" dirty="0" smtClean="0"/>
              <a:t>GS1 is an international not-for-profit association with member organizations in over 100 countries. It is</a:t>
            </a:r>
            <a:br>
              <a:rPr lang="en-US" sz="1600" dirty="0" smtClean="0"/>
            </a:br>
            <a:r>
              <a:rPr lang="en-US" sz="1600" dirty="0" smtClean="0"/>
              <a:t/>
            </a:r>
            <a:br>
              <a:rPr lang="en-US" sz="1600" dirty="0" smtClean="0"/>
            </a:br>
            <a:endParaRPr lang="en-US" sz="1600" dirty="0"/>
          </a:p>
        </p:txBody>
      </p:sp>
      <p:sp>
        <p:nvSpPr>
          <p:cNvPr id="3" name="Rectangle 2"/>
          <p:cNvSpPr/>
          <p:nvPr/>
        </p:nvSpPr>
        <p:spPr>
          <a:xfrm>
            <a:off x="714376" y="7322517"/>
            <a:ext cx="5441950" cy="1323439"/>
          </a:xfrm>
          <a:prstGeom prst="rect">
            <a:avLst/>
          </a:prstGeom>
        </p:spPr>
        <p:txBody>
          <a:bodyPr wrap="square">
            <a:spAutoFit/>
          </a:bodyPr>
          <a:lstStyle/>
          <a:p>
            <a:pPr algn="just"/>
            <a:r>
              <a:rPr lang="en-US" sz="1600" dirty="0"/>
              <a:t>dedicated to the design and implementation of global standards and solutions to improve the efficiency and visibility of supply and demand chains globally and across sectors. The GS1 system of standards is the most widely used supply chain standards system in the world.</a:t>
            </a:r>
          </a:p>
        </p:txBody>
      </p:sp>
    </p:spTree>
    <p:extLst>
      <p:ext uri="{BB962C8B-B14F-4D97-AF65-F5344CB8AC3E}">
        <p14:creationId xmlns:p14="http://schemas.microsoft.com/office/powerpoint/2010/main" xmlns="" val="36283219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0" y="21205"/>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Glossary of Terms</a:t>
            </a:r>
            <a:endParaRPr lang="en-US" sz="3200" cap="none" dirty="0">
              <a:ln w="0">
                <a:noFill/>
              </a:ln>
              <a:solidFill>
                <a:schemeClr val="tx1"/>
              </a:solidFill>
              <a:effectLst>
                <a:reflection blurRad="6350" stA="55000" endA="300" endPos="45500" dir="5400000" sy="-100000" algn="bl" rotWithShape="0"/>
              </a:effectLst>
            </a:endParaRPr>
          </a:p>
        </p:txBody>
      </p:sp>
      <p:sp>
        <p:nvSpPr>
          <p:cNvPr id="7" name="Rectangle 6"/>
          <p:cNvSpPr/>
          <p:nvPr/>
        </p:nvSpPr>
        <p:spPr>
          <a:xfrm>
            <a:off x="714376" y="852606"/>
            <a:ext cx="2605021" cy="8375186"/>
          </a:xfrm>
          <a:prstGeom prst="rect">
            <a:avLst/>
          </a:prstGeom>
        </p:spPr>
        <p:txBody>
          <a:bodyPr wrap="square" lIns="79827" tIns="39914" rIns="79827" bIns="39914" numCol="1">
            <a:spAutoFit/>
          </a:bodyPr>
          <a:lstStyle/>
          <a:p>
            <a:r>
              <a:rPr lang="en-IE" sz="1100" b="1" u="sng" dirty="0" smtClean="0">
                <a:solidFill>
                  <a:schemeClr val="tx2"/>
                </a:solidFill>
              </a:rPr>
              <a:t>ANSI ASC X12</a:t>
            </a:r>
            <a:r>
              <a:rPr lang="en-IE" sz="1100" b="1" dirty="0" smtClean="0">
                <a:solidFill>
                  <a:schemeClr val="tx2"/>
                </a:solidFill>
              </a:rPr>
              <a:t> </a:t>
            </a:r>
          </a:p>
          <a:p>
            <a:pPr algn="just"/>
            <a:r>
              <a:rPr lang="en-IE" sz="1100" dirty="0" smtClean="0"/>
              <a:t>The </a:t>
            </a:r>
            <a:r>
              <a:rPr lang="en-IE" sz="1100" dirty="0"/>
              <a:t>official designation of the US national standards body for the development and maintenance of Electronic Data Interchange (EDI</a:t>
            </a:r>
            <a:r>
              <a:rPr lang="en-IE" sz="1100" dirty="0" smtClean="0"/>
              <a:t>).</a:t>
            </a:r>
          </a:p>
          <a:p>
            <a:pPr algn="just"/>
            <a:endParaRPr lang="en-IE" sz="1100" dirty="0" smtClean="0"/>
          </a:p>
          <a:p>
            <a:r>
              <a:rPr lang="en-IE" sz="1100" b="1" u="sng" dirty="0" smtClean="0">
                <a:solidFill>
                  <a:schemeClr val="tx2"/>
                </a:solidFill>
              </a:rPr>
              <a:t>ASN</a:t>
            </a:r>
            <a:endParaRPr lang="en-IE" sz="1100" b="1" dirty="0">
              <a:solidFill>
                <a:schemeClr val="tx2"/>
              </a:solidFill>
            </a:endParaRPr>
          </a:p>
          <a:p>
            <a:pPr algn="just"/>
            <a:r>
              <a:rPr lang="en-IE" sz="1100" dirty="0" smtClean="0"/>
              <a:t>Advanced </a:t>
            </a:r>
            <a:r>
              <a:rPr lang="en-IE" sz="1100" dirty="0"/>
              <a:t>Shipping Notice</a:t>
            </a:r>
            <a:r>
              <a:rPr lang="en-IE" sz="1100" dirty="0" smtClean="0"/>
              <a:t>.</a:t>
            </a:r>
          </a:p>
          <a:p>
            <a:pPr algn="just"/>
            <a:endParaRPr lang="en-IE" sz="1100" dirty="0" smtClean="0"/>
          </a:p>
          <a:p>
            <a:pPr algn="just"/>
            <a:r>
              <a:rPr lang="en-IE" sz="1100" b="1" u="sng" dirty="0" smtClean="0">
                <a:solidFill>
                  <a:schemeClr val="tx2"/>
                </a:solidFill>
              </a:rPr>
              <a:t>AS2</a:t>
            </a:r>
            <a:endParaRPr lang="en-IE" sz="1100" b="1" dirty="0">
              <a:solidFill>
                <a:schemeClr val="tx2"/>
              </a:solidFill>
            </a:endParaRPr>
          </a:p>
          <a:p>
            <a:pPr algn="just"/>
            <a:r>
              <a:rPr lang="en-IE" sz="1100" dirty="0" smtClean="0"/>
              <a:t>Secure</a:t>
            </a:r>
            <a:r>
              <a:rPr lang="en-IE" sz="1100" dirty="0"/>
              <a:t>, encrypted data transmission protocol</a:t>
            </a:r>
            <a:r>
              <a:rPr lang="en-IE" sz="1100" dirty="0" smtClean="0"/>
              <a:t>.</a:t>
            </a:r>
          </a:p>
          <a:p>
            <a:pPr algn="just"/>
            <a:endParaRPr lang="en-IE" sz="1100" dirty="0" smtClean="0"/>
          </a:p>
          <a:p>
            <a:pPr algn="just"/>
            <a:r>
              <a:rPr lang="en-IE" sz="1100" b="1" u="sng" dirty="0" smtClean="0">
                <a:solidFill>
                  <a:schemeClr val="tx2"/>
                </a:solidFill>
              </a:rPr>
              <a:t>COMPLIANCE &amp; VALIDATION</a:t>
            </a:r>
          </a:p>
          <a:p>
            <a:pPr algn="just"/>
            <a:r>
              <a:rPr lang="en-IE" sz="1100" dirty="0" smtClean="0"/>
              <a:t>A </a:t>
            </a:r>
            <a:r>
              <a:rPr lang="en-IE" sz="1100" dirty="0"/>
              <a:t>process for ensuring that all EDI transmissions comply with standards and protocols</a:t>
            </a:r>
            <a:r>
              <a:rPr lang="en-IE" sz="1100" dirty="0" smtClean="0"/>
              <a:t>.</a:t>
            </a:r>
          </a:p>
          <a:p>
            <a:pPr algn="just"/>
            <a:endParaRPr lang="en-IE" sz="1100" dirty="0"/>
          </a:p>
          <a:p>
            <a:pPr algn="just"/>
            <a:r>
              <a:rPr lang="en-IE" sz="1100" b="1" u="sng" dirty="0" smtClean="0">
                <a:solidFill>
                  <a:schemeClr val="tx2"/>
                </a:solidFill>
              </a:rPr>
              <a:t>DATA MAPPING</a:t>
            </a:r>
          </a:p>
          <a:p>
            <a:pPr algn="just"/>
            <a:r>
              <a:rPr lang="en-IE" sz="1100" dirty="0"/>
              <a:t>The restructuring of data from one format to another.</a:t>
            </a:r>
          </a:p>
          <a:p>
            <a:pPr algn="just"/>
            <a:endParaRPr lang="en-IE" sz="1100" b="1" u="sng" dirty="0">
              <a:solidFill>
                <a:schemeClr val="tx2"/>
              </a:solidFill>
            </a:endParaRPr>
          </a:p>
          <a:p>
            <a:pPr algn="just"/>
            <a:r>
              <a:rPr lang="en-IE" sz="1100" b="1" u="sng" dirty="0" smtClean="0">
                <a:solidFill>
                  <a:schemeClr val="tx2"/>
                </a:solidFill>
              </a:rPr>
              <a:t>EDIFACT</a:t>
            </a:r>
          </a:p>
          <a:p>
            <a:pPr algn="just"/>
            <a:r>
              <a:rPr lang="en-IE" sz="1100" dirty="0"/>
              <a:t>A recognized standard different from X12 mainly used in Europe.</a:t>
            </a:r>
          </a:p>
          <a:p>
            <a:pPr algn="just"/>
            <a:endParaRPr lang="en-IE" sz="1100" b="1" u="sng" dirty="0">
              <a:solidFill>
                <a:schemeClr val="tx2"/>
              </a:solidFill>
            </a:endParaRPr>
          </a:p>
          <a:p>
            <a:pPr algn="just"/>
            <a:r>
              <a:rPr lang="en-IE" sz="1100" b="1" u="sng" dirty="0" smtClean="0">
                <a:solidFill>
                  <a:schemeClr val="tx2"/>
                </a:solidFill>
              </a:rPr>
              <a:t>FLAT FILE</a:t>
            </a:r>
          </a:p>
          <a:p>
            <a:pPr algn="just"/>
            <a:r>
              <a:rPr lang="en-IE" sz="1100" dirty="0"/>
              <a:t>A file that contains alphanumeric and/or numeric data but not control characters</a:t>
            </a:r>
            <a:r>
              <a:rPr lang="en-IE" sz="1100" dirty="0" smtClean="0"/>
              <a:t>.</a:t>
            </a:r>
            <a:br>
              <a:rPr lang="en-IE" sz="1100" dirty="0" smtClean="0"/>
            </a:br>
            <a:endParaRPr lang="en-IE" sz="1100" b="1" u="sng" dirty="0">
              <a:solidFill>
                <a:schemeClr val="tx2"/>
              </a:solidFill>
            </a:endParaRPr>
          </a:p>
          <a:p>
            <a:pPr algn="just"/>
            <a:r>
              <a:rPr lang="en-IE" sz="1100" b="1" u="sng" dirty="0" smtClean="0">
                <a:solidFill>
                  <a:schemeClr val="tx2"/>
                </a:solidFill>
              </a:rPr>
              <a:t>FILE TRANSFER PROTOCOL (FTP)</a:t>
            </a:r>
          </a:p>
          <a:p>
            <a:pPr algn="just"/>
            <a:r>
              <a:rPr lang="en-IE" sz="1100" dirty="0"/>
              <a:t>Internet protocol for transferring files.</a:t>
            </a:r>
          </a:p>
          <a:p>
            <a:pPr algn="just"/>
            <a:endParaRPr lang="en-IE" sz="1100" b="1" u="sng" dirty="0">
              <a:solidFill>
                <a:schemeClr val="tx2"/>
              </a:solidFill>
            </a:endParaRPr>
          </a:p>
          <a:p>
            <a:pPr algn="just"/>
            <a:r>
              <a:rPr lang="en-IE" sz="1100" b="1" u="sng" dirty="0" smtClean="0">
                <a:solidFill>
                  <a:schemeClr val="tx2"/>
                </a:solidFill>
              </a:rPr>
              <a:t>PROTOCOL</a:t>
            </a:r>
          </a:p>
          <a:p>
            <a:pPr algn="just"/>
            <a:r>
              <a:rPr lang="en-IE" sz="1100" dirty="0"/>
              <a:t>Set of rules determining format and transmission of data.</a:t>
            </a:r>
          </a:p>
          <a:p>
            <a:pPr algn="just"/>
            <a:endParaRPr lang="en-IE" sz="1100" b="1" u="sng" dirty="0">
              <a:solidFill>
                <a:schemeClr val="tx2"/>
              </a:solidFill>
            </a:endParaRPr>
          </a:p>
          <a:p>
            <a:pPr algn="just"/>
            <a:r>
              <a:rPr lang="en-IE" sz="1100" b="1" u="sng" dirty="0" smtClean="0">
                <a:solidFill>
                  <a:schemeClr val="tx2"/>
                </a:solidFill>
              </a:rPr>
              <a:t>TRADING PARTNER</a:t>
            </a:r>
          </a:p>
          <a:p>
            <a:pPr algn="just"/>
            <a:r>
              <a:rPr lang="en-IE" sz="1100" dirty="0"/>
              <a:t>Organization/vendor with whom you will trade/exchange documentation</a:t>
            </a:r>
            <a:r>
              <a:rPr lang="en-IE" sz="1100" dirty="0" smtClean="0"/>
              <a:t>.</a:t>
            </a:r>
            <a:br>
              <a:rPr lang="en-IE" sz="1100" dirty="0" smtClean="0"/>
            </a:br>
            <a:endParaRPr lang="en-IE" sz="1100" b="1" u="sng" dirty="0">
              <a:solidFill>
                <a:schemeClr val="tx2"/>
              </a:solidFill>
            </a:endParaRPr>
          </a:p>
          <a:p>
            <a:pPr algn="just"/>
            <a:r>
              <a:rPr lang="en-IE" sz="1100" b="1" u="sng" dirty="0" smtClean="0">
                <a:solidFill>
                  <a:schemeClr val="tx2"/>
                </a:solidFill>
              </a:rPr>
              <a:t>UCC-128 LABELS</a:t>
            </a:r>
          </a:p>
          <a:p>
            <a:pPr algn="just"/>
            <a:r>
              <a:rPr lang="en-IE" sz="1100" dirty="0"/>
              <a:t>Bar Code Labels located on the outside of shipping cartons for ease of scanning</a:t>
            </a:r>
            <a:r>
              <a:rPr lang="en-IE" sz="1100" dirty="0" smtClean="0"/>
              <a:t>.</a:t>
            </a:r>
            <a:br>
              <a:rPr lang="en-IE" sz="1100" dirty="0" smtClean="0"/>
            </a:br>
            <a:endParaRPr lang="en-IE" sz="1100" b="1" u="sng" dirty="0">
              <a:solidFill>
                <a:schemeClr val="tx2"/>
              </a:solidFill>
            </a:endParaRPr>
          </a:p>
          <a:p>
            <a:pPr algn="just"/>
            <a:r>
              <a:rPr lang="en-IE" sz="1100" b="1" u="sng" dirty="0" smtClean="0">
                <a:solidFill>
                  <a:schemeClr val="tx2"/>
                </a:solidFill>
              </a:rPr>
              <a:t>VALUE ADDED NETWORK (VAN)</a:t>
            </a:r>
          </a:p>
          <a:p>
            <a:pPr algn="just"/>
            <a:r>
              <a:rPr lang="en-IE" sz="1100" dirty="0"/>
              <a:t>A hosted service used for the transmission of data</a:t>
            </a:r>
            <a:r>
              <a:rPr lang="en-IE" sz="1100" dirty="0" smtClean="0"/>
              <a:t>.</a:t>
            </a:r>
            <a:endParaRPr lang="en-US" sz="1100" dirty="0"/>
          </a:p>
        </p:txBody>
      </p:sp>
      <p:pic>
        <p:nvPicPr>
          <p:cNvPr id="1026" name="Picture 2" descr="C:\Users\Jon Bellemore\Documents\! MUSIC-FX-IMG-VID\STOCK IMAGES\! LOGOS\! B2B\b2blogo-white box-transparent corners.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194717" y="8822574"/>
            <a:ext cx="2468563" cy="785813"/>
          </a:xfrm>
          <a:prstGeom prst="rect">
            <a:avLst/>
          </a:prstGeom>
          <a:noFill/>
          <a:extLst>
            <a:ext uri="{909E8E84-426E-40DD-AFC4-6F175D3DCCD1}">
              <a14:hiddenFill xmlns:a14="http://schemas.microsoft.com/office/drawing/2010/main" xmlns="">
                <a:solidFill>
                  <a:srgbClr val="FFFFFF"/>
                </a:solidFill>
              </a14:hiddenFill>
            </a:ext>
          </a:extLst>
        </p:spPr>
      </p:pic>
      <p:sp>
        <p:nvSpPr>
          <p:cNvPr id="3" name="Rectangle 2"/>
          <p:cNvSpPr/>
          <p:nvPr/>
        </p:nvSpPr>
        <p:spPr>
          <a:xfrm>
            <a:off x="3428999" y="852606"/>
            <a:ext cx="3234847" cy="6740307"/>
          </a:xfrm>
          <a:prstGeom prst="rect">
            <a:avLst/>
          </a:prstGeom>
        </p:spPr>
        <p:txBody>
          <a:bodyPr wrap="square">
            <a:spAutoFit/>
          </a:bodyPr>
          <a:lstStyle/>
          <a:p>
            <a:pPr marL="111125"/>
            <a:r>
              <a:rPr lang="en-IE" sz="1200" b="1" dirty="0"/>
              <a:t>810 – </a:t>
            </a:r>
            <a:r>
              <a:rPr lang="en-IE" sz="1200" b="1" dirty="0" smtClean="0"/>
              <a:t>Invoice</a:t>
            </a:r>
          </a:p>
          <a:p>
            <a:pPr marL="111125"/>
            <a:endParaRPr lang="en-IE" sz="1200" b="1" dirty="0"/>
          </a:p>
          <a:p>
            <a:pPr marL="111125"/>
            <a:r>
              <a:rPr lang="en-IE" sz="1200" b="1" dirty="0"/>
              <a:t>850 – Purchase </a:t>
            </a:r>
            <a:r>
              <a:rPr lang="en-IE" sz="1200" b="1" dirty="0" smtClean="0"/>
              <a:t>Order</a:t>
            </a:r>
          </a:p>
          <a:p>
            <a:pPr marL="111125"/>
            <a:endParaRPr lang="en-IE" sz="1200" b="1" dirty="0"/>
          </a:p>
          <a:p>
            <a:pPr marL="111125"/>
            <a:r>
              <a:rPr lang="en-IE" sz="1200" b="1" dirty="0"/>
              <a:t>856 – Advance Shipping </a:t>
            </a:r>
            <a:r>
              <a:rPr lang="en-IE" sz="1200" b="1" dirty="0" smtClean="0"/>
              <a:t>Notice</a:t>
            </a:r>
          </a:p>
          <a:p>
            <a:pPr marL="111125"/>
            <a:endParaRPr lang="en-IE" sz="1200" b="1" dirty="0"/>
          </a:p>
          <a:p>
            <a:pPr marL="111125"/>
            <a:r>
              <a:rPr lang="en-IE" sz="1200" dirty="0"/>
              <a:t>204 – Motor Carrier </a:t>
            </a:r>
            <a:r>
              <a:rPr lang="en-IE" sz="1200" dirty="0" smtClean="0"/>
              <a:t>Shipping Information</a:t>
            </a:r>
          </a:p>
          <a:p>
            <a:pPr marL="111125"/>
            <a:endParaRPr lang="en-IE" sz="1200" dirty="0"/>
          </a:p>
          <a:p>
            <a:pPr marL="111125"/>
            <a:r>
              <a:rPr lang="en-IE" sz="1200" dirty="0"/>
              <a:t>210 – Motor Carrier Freight </a:t>
            </a:r>
            <a:r>
              <a:rPr lang="en-IE" sz="1200" dirty="0" smtClean="0"/>
              <a:t>Invoice</a:t>
            </a:r>
          </a:p>
          <a:p>
            <a:pPr marL="111125"/>
            <a:endParaRPr lang="en-IE" sz="1200" dirty="0"/>
          </a:p>
          <a:p>
            <a:pPr marL="111125"/>
            <a:r>
              <a:rPr lang="en-IE" sz="1200" dirty="0"/>
              <a:t>211 – Electronic Bill of </a:t>
            </a:r>
            <a:r>
              <a:rPr lang="en-IE" sz="1200" dirty="0" smtClean="0"/>
              <a:t>Lading</a:t>
            </a:r>
          </a:p>
          <a:p>
            <a:pPr marL="111125"/>
            <a:endParaRPr lang="en-IE" sz="1200" dirty="0"/>
          </a:p>
          <a:p>
            <a:pPr marL="111125"/>
            <a:r>
              <a:rPr lang="en-IE" sz="1200" dirty="0"/>
              <a:t>214 – Transportation Carrier Shipment </a:t>
            </a:r>
            <a:r>
              <a:rPr lang="en-IE" sz="1200" dirty="0" smtClean="0"/>
              <a:t>Status</a:t>
            </a:r>
          </a:p>
          <a:p>
            <a:pPr marL="111125"/>
            <a:endParaRPr lang="en-IE" sz="1200" dirty="0"/>
          </a:p>
          <a:p>
            <a:pPr marL="111125"/>
            <a:r>
              <a:rPr lang="en-IE" sz="1200" dirty="0"/>
              <a:t>753 – Request for Routing </a:t>
            </a:r>
            <a:r>
              <a:rPr lang="en-IE" sz="1200" dirty="0" smtClean="0"/>
              <a:t>Instructions</a:t>
            </a:r>
          </a:p>
          <a:p>
            <a:pPr marL="111125"/>
            <a:endParaRPr lang="en-IE" sz="1200" dirty="0"/>
          </a:p>
          <a:p>
            <a:pPr marL="111125"/>
            <a:r>
              <a:rPr lang="en-IE" sz="1200" dirty="0"/>
              <a:t>754 – Routing </a:t>
            </a:r>
            <a:r>
              <a:rPr lang="en-IE" sz="1200" dirty="0" smtClean="0"/>
              <a:t>Instructions</a:t>
            </a:r>
          </a:p>
          <a:p>
            <a:pPr marL="111125"/>
            <a:endParaRPr lang="en-IE" sz="1200" dirty="0"/>
          </a:p>
          <a:p>
            <a:pPr marL="111125"/>
            <a:r>
              <a:rPr lang="en-IE" sz="1200" dirty="0"/>
              <a:t>812 – Credit/Debit </a:t>
            </a:r>
            <a:r>
              <a:rPr lang="en-IE" sz="1200" dirty="0" smtClean="0"/>
              <a:t>Adjustment</a:t>
            </a:r>
          </a:p>
          <a:p>
            <a:pPr marL="111125"/>
            <a:endParaRPr lang="en-IE" sz="1200" dirty="0"/>
          </a:p>
          <a:p>
            <a:pPr marL="111125"/>
            <a:r>
              <a:rPr lang="en-IE" sz="1200" dirty="0"/>
              <a:t>824 – Electronic Order </a:t>
            </a:r>
            <a:r>
              <a:rPr lang="en-IE" sz="1200" dirty="0" smtClean="0"/>
              <a:t>Status</a:t>
            </a:r>
          </a:p>
          <a:p>
            <a:pPr marL="111125"/>
            <a:endParaRPr lang="en-IE" sz="1200" dirty="0"/>
          </a:p>
          <a:p>
            <a:pPr marL="111125"/>
            <a:r>
              <a:rPr lang="en-IE" sz="1200" dirty="0"/>
              <a:t>846 – Inventory </a:t>
            </a:r>
            <a:r>
              <a:rPr lang="en-IE" sz="1200" dirty="0" smtClean="0"/>
              <a:t>Enquiry/Advice</a:t>
            </a:r>
          </a:p>
          <a:p>
            <a:pPr marL="111125"/>
            <a:endParaRPr lang="en-IE" sz="1200" dirty="0"/>
          </a:p>
          <a:p>
            <a:pPr marL="111125"/>
            <a:r>
              <a:rPr lang="en-IE" sz="1200" dirty="0"/>
              <a:t>852 – Product Activity </a:t>
            </a:r>
            <a:r>
              <a:rPr lang="en-IE" sz="1200" dirty="0" smtClean="0"/>
              <a:t>Data</a:t>
            </a:r>
          </a:p>
          <a:p>
            <a:pPr marL="111125"/>
            <a:endParaRPr lang="en-IE" sz="1200" dirty="0"/>
          </a:p>
          <a:p>
            <a:pPr marL="111125"/>
            <a:r>
              <a:rPr lang="en-IE" sz="1200" dirty="0"/>
              <a:t>940 – Warehouse Shipping </a:t>
            </a:r>
            <a:r>
              <a:rPr lang="en-IE" sz="1200" dirty="0" smtClean="0"/>
              <a:t>Order</a:t>
            </a:r>
          </a:p>
          <a:p>
            <a:pPr marL="111125"/>
            <a:endParaRPr lang="en-IE" sz="1200" dirty="0"/>
          </a:p>
          <a:p>
            <a:pPr marL="111125"/>
            <a:r>
              <a:rPr lang="en-IE" sz="1200" dirty="0"/>
              <a:t>943 – Stock Transfer Shipment </a:t>
            </a:r>
            <a:r>
              <a:rPr lang="en-IE" sz="1200" dirty="0" smtClean="0"/>
              <a:t>Advice</a:t>
            </a:r>
          </a:p>
          <a:p>
            <a:pPr marL="111125"/>
            <a:endParaRPr lang="en-IE" sz="1200" dirty="0"/>
          </a:p>
          <a:p>
            <a:pPr marL="111125"/>
            <a:r>
              <a:rPr lang="en-IE" sz="1200" dirty="0"/>
              <a:t>944 – Stock Transfer Receipt </a:t>
            </a:r>
            <a:r>
              <a:rPr lang="en-IE" sz="1200" dirty="0" smtClean="0"/>
              <a:t>Advice</a:t>
            </a:r>
          </a:p>
          <a:p>
            <a:pPr marL="111125"/>
            <a:endParaRPr lang="en-IE" sz="1200" dirty="0"/>
          </a:p>
          <a:p>
            <a:pPr marL="111125"/>
            <a:r>
              <a:rPr lang="en-IE" sz="1200" dirty="0"/>
              <a:t>945 – Warehouse Ship </a:t>
            </a:r>
            <a:r>
              <a:rPr lang="en-IE" sz="1200" dirty="0" smtClean="0"/>
              <a:t>Advice</a:t>
            </a:r>
          </a:p>
          <a:p>
            <a:pPr marL="111125"/>
            <a:endParaRPr lang="en-IE" sz="1200" dirty="0"/>
          </a:p>
          <a:p>
            <a:pPr marL="111125"/>
            <a:r>
              <a:rPr lang="en-IE" sz="1200" dirty="0"/>
              <a:t>997 – Functional </a:t>
            </a:r>
            <a:r>
              <a:rPr lang="en-IE" sz="1200" dirty="0" smtClean="0"/>
              <a:t>Acknowledgement</a:t>
            </a:r>
          </a:p>
          <a:p>
            <a:pPr marL="111125"/>
            <a:endParaRPr lang="en-IE" sz="1200" dirty="0"/>
          </a:p>
        </p:txBody>
      </p:sp>
    </p:spTree>
    <p:extLst>
      <p:ext uri="{BB962C8B-B14F-4D97-AF65-F5344CB8AC3E}">
        <p14:creationId xmlns:p14="http://schemas.microsoft.com/office/powerpoint/2010/main" xmlns="" val="27885754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Title 1"/>
          <p:cNvSpPr txBox="1">
            <a:spLocks/>
          </p:cNvSpPr>
          <p:nvPr/>
        </p:nvSpPr>
        <p:spPr>
          <a:xfrm>
            <a:off x="0" y="21205"/>
            <a:ext cx="6858000" cy="910889"/>
          </a:xfrm>
          <a:prstGeom prst="rect">
            <a:avLst/>
          </a:prstGeom>
        </p:spPr>
        <p:txBody>
          <a:bodyPr vert="horz" lIns="88923" tIns="44461" rIns="88923" bIns="44461" rtlCol="0" anchor="ct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algn="l" defTabSz="1018596" rtl="0" eaLnBrk="1" latinLnBrk="0" hangingPunct="1">
              <a:spcBef>
                <a:spcPct val="0"/>
              </a:spcBef>
              <a:buNone/>
              <a:defRPr sz="4000" b="1" kern="1200"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j-lt"/>
                <a:ea typeface="+mj-ea"/>
                <a:cs typeface="+mj-cs"/>
              </a:defRPr>
            </a:lvl1pPr>
          </a:lstStyle>
          <a:p>
            <a:pPr algn="ctr"/>
            <a:r>
              <a:rPr lang="en-US" sz="3200" cap="none" dirty="0" smtClean="0">
                <a:ln w="0">
                  <a:noFill/>
                </a:ln>
                <a:solidFill>
                  <a:schemeClr val="tx1"/>
                </a:solidFill>
                <a:effectLst>
                  <a:reflection blurRad="6350" stA="55000" endA="300" endPos="45500" dir="5400000" sy="-100000" algn="bl" rotWithShape="0"/>
                </a:effectLst>
              </a:rPr>
              <a:t>Contact Sheet</a:t>
            </a:r>
            <a:endParaRPr lang="en-US" sz="3200" cap="none" dirty="0">
              <a:ln w="0">
                <a:noFill/>
              </a:ln>
              <a:solidFill>
                <a:schemeClr val="tx1"/>
              </a:solidFill>
              <a:effectLst>
                <a:reflection blurRad="6350" stA="55000" endA="300" endPos="45500" dir="5400000" sy="-100000" algn="bl" rotWithShape="0"/>
              </a:effectLst>
            </a:endParaRPr>
          </a:p>
        </p:txBody>
      </p:sp>
      <p:pic>
        <p:nvPicPr>
          <p:cNvPr id="5" name="Picture 2" descr="C:\Users\Jon Bellemore\Documents\! MUSIC-FX-IMG-VID\STOCK IMAGES\! LOGOS\! B2B\b2blogo-white box-transparent corners.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194717" y="8822574"/>
            <a:ext cx="2468563" cy="785813"/>
          </a:xfrm>
          <a:prstGeom prst="rect">
            <a:avLst/>
          </a:prstGeom>
          <a:noFill/>
          <a:extLst>
            <a:ext uri="{909E8E84-426E-40DD-AFC4-6F175D3DCCD1}">
              <a14:hiddenFill xmlns:a14="http://schemas.microsoft.com/office/drawing/2010/main" xmlns="">
                <a:solidFill>
                  <a:srgbClr val="FFFFFF"/>
                </a:solidFill>
              </a14:hiddenFill>
            </a:ext>
          </a:extLst>
        </p:spPr>
      </p:pic>
      <p:sp>
        <p:nvSpPr>
          <p:cNvPr id="14" name="Rectangle 13"/>
          <p:cNvSpPr/>
          <p:nvPr/>
        </p:nvSpPr>
        <p:spPr>
          <a:xfrm>
            <a:off x="714376" y="976816"/>
            <a:ext cx="5439290" cy="5989918"/>
          </a:xfrm>
          <a:prstGeom prst="rect">
            <a:avLst/>
          </a:prstGeom>
        </p:spPr>
        <p:txBody>
          <a:bodyPr wrap="square" lIns="79827" tIns="39914" rIns="79827" bIns="39914">
            <a:spAutoFit/>
          </a:bodyPr>
          <a:lstStyle/>
          <a:p>
            <a:pPr algn="ctr"/>
            <a:r>
              <a:rPr lang="en-IE" sz="2000" b="1" dirty="0" smtClean="0">
                <a:solidFill>
                  <a:schemeClr val="tx2"/>
                </a:solidFill>
                <a:latin typeface="+mj-lt"/>
              </a:rPr>
              <a:t>World Headquarters</a:t>
            </a:r>
            <a:endParaRPr lang="en-IE" sz="2000" b="1" dirty="0">
              <a:solidFill>
                <a:schemeClr val="tx2"/>
              </a:solidFill>
              <a:latin typeface="+mj-lt"/>
            </a:endParaRPr>
          </a:p>
          <a:p>
            <a:pPr algn="ctr"/>
            <a:r>
              <a:rPr lang="en-IE" sz="1800" dirty="0" smtClean="0">
                <a:latin typeface="+mj-lt"/>
              </a:rPr>
              <a:t>Boston, Massachusetts, USA</a:t>
            </a:r>
          </a:p>
          <a:p>
            <a:pPr algn="ctr"/>
            <a:r>
              <a:rPr lang="en-IE" sz="1800" dirty="0" smtClean="0">
                <a:latin typeface="+mj-lt"/>
              </a:rPr>
              <a:t>1 401 491 9595</a:t>
            </a:r>
            <a:endParaRPr lang="en-IE" sz="1800" dirty="0">
              <a:latin typeface="+mj-lt"/>
            </a:endParaRPr>
          </a:p>
          <a:p>
            <a:pPr algn="ctr"/>
            <a:r>
              <a:rPr lang="en-IE" sz="1800" dirty="0">
                <a:latin typeface="+mj-lt"/>
              </a:rPr>
              <a:t>www.B2BGateway.Net</a:t>
            </a:r>
          </a:p>
          <a:p>
            <a:pPr algn="ctr"/>
            <a:r>
              <a:rPr lang="en-IE" sz="1800" dirty="0" smtClean="0">
                <a:latin typeface="+mj-lt"/>
              </a:rPr>
              <a:t>Sales@B2BGateway.Net</a:t>
            </a:r>
          </a:p>
          <a:p>
            <a:pPr algn="ctr"/>
            <a:endParaRPr lang="en-IE" sz="1800" dirty="0">
              <a:latin typeface="+mj-lt"/>
            </a:endParaRPr>
          </a:p>
          <a:p>
            <a:pPr algn="ctr"/>
            <a:r>
              <a:rPr lang="en-IE" sz="1800" b="1" dirty="0" smtClean="0">
                <a:solidFill>
                  <a:schemeClr val="tx2"/>
                </a:solidFill>
              </a:rPr>
              <a:t>European Office</a:t>
            </a:r>
            <a:endParaRPr lang="en-IE" sz="1800" b="1" dirty="0">
              <a:solidFill>
                <a:schemeClr val="tx2"/>
              </a:solidFill>
            </a:endParaRPr>
          </a:p>
          <a:p>
            <a:pPr algn="ctr"/>
            <a:r>
              <a:rPr lang="en-IE" sz="1600" dirty="0" smtClean="0">
                <a:latin typeface="+mj-lt"/>
              </a:rPr>
              <a:t>Westpark</a:t>
            </a:r>
            <a:r>
              <a:rPr lang="en-IE" sz="1600" dirty="0">
                <a:latin typeface="+mj-lt"/>
              </a:rPr>
              <a:t>, </a:t>
            </a:r>
            <a:r>
              <a:rPr lang="en-IE" sz="1600" dirty="0" smtClean="0">
                <a:latin typeface="+mj-lt"/>
              </a:rPr>
              <a:t>Shannon, Ireland</a:t>
            </a:r>
            <a:endParaRPr lang="en-IE" sz="1600" dirty="0">
              <a:latin typeface="+mj-lt"/>
            </a:endParaRPr>
          </a:p>
          <a:p>
            <a:pPr algn="ctr"/>
            <a:r>
              <a:rPr lang="en-IE" sz="1600" dirty="0" smtClean="0">
                <a:latin typeface="+mj-lt"/>
              </a:rPr>
              <a:t>+</a:t>
            </a:r>
            <a:r>
              <a:rPr lang="en-IE" sz="1600" dirty="0">
                <a:latin typeface="+mj-lt"/>
              </a:rPr>
              <a:t>353 61 708533</a:t>
            </a:r>
          </a:p>
          <a:p>
            <a:pPr algn="ctr"/>
            <a:r>
              <a:rPr lang="en-IE" sz="1600" dirty="0">
                <a:latin typeface="+mj-lt"/>
              </a:rPr>
              <a:t>www.B2BGateway.EU </a:t>
            </a:r>
          </a:p>
          <a:p>
            <a:pPr algn="ctr"/>
            <a:r>
              <a:rPr lang="en-IE" sz="1600" dirty="0">
                <a:latin typeface="+mj-lt"/>
              </a:rPr>
              <a:t>Sales@B2BGateway.EU </a:t>
            </a:r>
            <a:endParaRPr lang="en-IE" sz="1600" dirty="0" smtClean="0">
              <a:latin typeface="+mj-lt"/>
            </a:endParaRPr>
          </a:p>
          <a:p>
            <a:pPr algn="ctr"/>
            <a:endParaRPr lang="en-IE" sz="1800" dirty="0">
              <a:latin typeface="+mj-lt"/>
            </a:endParaRPr>
          </a:p>
          <a:p>
            <a:pPr algn="ctr"/>
            <a:r>
              <a:rPr lang="en-IE" sz="1800" b="1" dirty="0" smtClean="0">
                <a:solidFill>
                  <a:schemeClr val="tx2"/>
                </a:solidFill>
              </a:rPr>
              <a:t>Asian / Pacific Office</a:t>
            </a:r>
            <a:endParaRPr lang="en-IE" sz="1800" b="1" dirty="0">
              <a:solidFill>
                <a:schemeClr val="tx2"/>
              </a:solidFill>
            </a:endParaRPr>
          </a:p>
          <a:p>
            <a:pPr algn="ctr"/>
            <a:r>
              <a:rPr lang="en-IE" sz="1600" dirty="0" smtClean="0">
                <a:latin typeface="+mj-lt"/>
              </a:rPr>
              <a:t>Sydney</a:t>
            </a:r>
            <a:r>
              <a:rPr lang="en-IE" sz="1600" dirty="0">
                <a:latin typeface="+mj-lt"/>
              </a:rPr>
              <a:t>, </a:t>
            </a:r>
            <a:r>
              <a:rPr lang="en-IE" sz="1600" dirty="0" smtClean="0">
                <a:latin typeface="+mj-lt"/>
              </a:rPr>
              <a:t>Australia</a:t>
            </a:r>
            <a:endParaRPr lang="en-IE" sz="1600" dirty="0">
              <a:latin typeface="+mj-lt"/>
            </a:endParaRPr>
          </a:p>
          <a:p>
            <a:pPr algn="ctr"/>
            <a:r>
              <a:rPr lang="en-IE" sz="1600" dirty="0" smtClean="0">
                <a:latin typeface="+mj-lt"/>
              </a:rPr>
              <a:t>+</a:t>
            </a:r>
            <a:r>
              <a:rPr lang="en-IE" sz="1600" dirty="0">
                <a:latin typeface="+mj-lt"/>
              </a:rPr>
              <a:t>61 29007 2497</a:t>
            </a:r>
          </a:p>
          <a:p>
            <a:pPr algn="ctr"/>
            <a:r>
              <a:rPr lang="en-IE" sz="1600" dirty="0">
                <a:latin typeface="+mj-lt"/>
              </a:rPr>
              <a:t>www.B2BGateway.Net/AU </a:t>
            </a:r>
          </a:p>
          <a:p>
            <a:pPr algn="ctr"/>
            <a:r>
              <a:rPr lang="en-IE" sz="1600" dirty="0">
                <a:latin typeface="+mj-lt"/>
              </a:rPr>
              <a:t>info@onlineone.com.au  </a:t>
            </a:r>
          </a:p>
          <a:p>
            <a:pPr algn="ctr"/>
            <a:endParaRPr lang="en-US" sz="1600" b="1" dirty="0">
              <a:latin typeface="+mj-lt"/>
            </a:endParaRPr>
          </a:p>
          <a:p>
            <a:pPr algn="ctr"/>
            <a:endParaRPr lang="en-IE" sz="1600" dirty="0">
              <a:latin typeface="+mj-lt"/>
            </a:endParaRPr>
          </a:p>
          <a:p>
            <a:pPr algn="ctr"/>
            <a:endParaRPr lang="en-US" sz="1600" b="1" dirty="0">
              <a:latin typeface="+mj-lt"/>
            </a:endParaRPr>
          </a:p>
          <a:p>
            <a:pPr algn="ctr"/>
            <a:endParaRPr lang="en-IE" sz="1600" dirty="0">
              <a:latin typeface="+mj-lt"/>
            </a:endParaRPr>
          </a:p>
          <a:p>
            <a:pPr algn="ctr"/>
            <a:endParaRPr lang="en-US" sz="1600" b="1" dirty="0">
              <a:latin typeface="+mj-lt"/>
            </a:endParaRPr>
          </a:p>
        </p:txBody>
      </p:sp>
      <p:grpSp>
        <p:nvGrpSpPr>
          <p:cNvPr id="8" name="Group 7"/>
          <p:cNvGrpSpPr/>
          <p:nvPr/>
        </p:nvGrpSpPr>
        <p:grpSpPr>
          <a:xfrm>
            <a:off x="1209133" y="6503993"/>
            <a:ext cx="4439730" cy="1966383"/>
            <a:chOff x="714376" y="6482746"/>
            <a:chExt cx="4439730" cy="1966383"/>
          </a:xfrm>
        </p:grpSpPr>
        <p:pic>
          <p:nvPicPr>
            <p:cNvPr id="1026" name="Picture 2" descr="C:\Users\Jon Bellemore\Documents\! MUSIC-FX-IMG-VID\STOCK IMAGES\! LOGOS\! B2B\Westpark Business Park - Shannon, IE\High Res\Westpark_99_101.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14376" y="6482747"/>
              <a:ext cx="2949574" cy="196638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pic>
          <p:nvPicPr>
            <p:cNvPr id="1027" name="Picture 3" descr="C:\Users\Jon Bellemore\Documents\! MUSIC-FX-IMG-VID\STOCK IMAGES\! LOGOS\! B2B\Westpark Business Park - Shannon, IE\8.PN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663949" y="6482746"/>
              <a:ext cx="1490157" cy="98319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pic>
          <p:nvPicPr>
            <p:cNvPr id="1028" name="Picture 4" descr="C:\Users\Jon Bellemore\Documents\! MUSIC-FX-IMG-VID\STOCK IMAGES\! LOGOS\! B2B\Westpark Business Park - Shannon, IE\4.PN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3663950" y="7454264"/>
              <a:ext cx="1490156" cy="99486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grpSp>
      <p:sp>
        <p:nvSpPr>
          <p:cNvPr id="15" name="Rectangle 14"/>
          <p:cNvSpPr/>
          <p:nvPr/>
        </p:nvSpPr>
        <p:spPr>
          <a:xfrm>
            <a:off x="1209133" y="8470376"/>
            <a:ext cx="4439730" cy="246221"/>
          </a:xfrm>
          <a:prstGeom prst="rect">
            <a:avLst/>
          </a:prstGeom>
        </p:spPr>
        <p:txBody>
          <a:bodyPr wrap="square">
            <a:spAutoFit/>
          </a:bodyPr>
          <a:lstStyle/>
          <a:p>
            <a:pPr algn="ctr"/>
            <a:r>
              <a:rPr lang="en-IE" sz="1000" dirty="0" smtClean="0">
                <a:effectLst>
                  <a:outerShdw blurRad="38100" dist="38100" dir="2700000" algn="tl">
                    <a:srgbClr val="000000">
                      <a:alpha val="43137"/>
                    </a:srgbClr>
                  </a:outerShdw>
                </a:effectLst>
                <a:latin typeface="Calibiri"/>
              </a:rPr>
              <a:t>Westpark Offices | Shannon, Ireland</a:t>
            </a:r>
            <a:endParaRPr lang="en-IE" sz="1000" dirty="0">
              <a:effectLst>
                <a:outerShdw blurRad="38100" dist="38100" dir="2700000" algn="tl">
                  <a:srgbClr val="000000">
                    <a:alpha val="43137"/>
                  </a:srgbClr>
                </a:outerShdw>
              </a:effectLst>
              <a:latin typeface="Calibiri"/>
            </a:endParaRPr>
          </a:p>
        </p:txBody>
      </p:sp>
    </p:spTree>
    <p:extLst>
      <p:ext uri="{BB962C8B-B14F-4D97-AF65-F5344CB8AC3E}">
        <p14:creationId xmlns:p14="http://schemas.microsoft.com/office/powerpoint/2010/main" xmlns="" val="15474886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59ECCD3D-2A5A-4316-A9F1-CBB11F3E912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658</TotalTime>
  <Words>1636</Words>
  <Application>Microsoft Office PowerPoint</Application>
  <PresentationFormat>A4 Paper (210x297 mm)</PresentationFormat>
  <Paragraphs>240</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B2BGateway.Net</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B2BGateway.Net</dc:title>
  <dc:creator>Jon Bellemore</dc:creator>
  <cp:lastModifiedBy>Roger Leyden</cp:lastModifiedBy>
  <cp:revision>181</cp:revision>
  <dcterms:created xsi:type="dcterms:W3CDTF">2011-09-22T16:36:34Z</dcterms:created>
  <dcterms:modified xsi:type="dcterms:W3CDTF">2011-12-15T16:25:16Z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TC300097359990</vt:lpwstr>
  </property>
</Properties>
</file>